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  <p:sldMasterId id="2147483745" r:id="rId2"/>
  </p:sldMasterIdLst>
  <p:notesMasterIdLst>
    <p:notesMasterId r:id="rId47"/>
  </p:notesMasterIdLst>
  <p:sldIdLst>
    <p:sldId id="256" r:id="rId3"/>
    <p:sldId id="261" r:id="rId4"/>
    <p:sldId id="361" r:id="rId5"/>
    <p:sldId id="364" r:id="rId6"/>
    <p:sldId id="259" r:id="rId7"/>
    <p:sldId id="365" r:id="rId8"/>
    <p:sldId id="395" r:id="rId9"/>
    <p:sldId id="3323" r:id="rId10"/>
    <p:sldId id="3340" r:id="rId11"/>
    <p:sldId id="3339" r:id="rId12"/>
    <p:sldId id="3341" r:id="rId13"/>
    <p:sldId id="3343" r:id="rId14"/>
    <p:sldId id="387" r:id="rId15"/>
    <p:sldId id="388" r:id="rId16"/>
    <p:sldId id="392" r:id="rId17"/>
    <p:sldId id="390" r:id="rId18"/>
    <p:sldId id="381" r:id="rId19"/>
    <p:sldId id="382" r:id="rId20"/>
    <p:sldId id="1145" r:id="rId21"/>
    <p:sldId id="1146" r:id="rId22"/>
    <p:sldId id="1147" r:id="rId23"/>
    <p:sldId id="376" r:id="rId24"/>
    <p:sldId id="3332" r:id="rId25"/>
    <p:sldId id="3344" r:id="rId26"/>
    <p:sldId id="1148" r:id="rId27"/>
    <p:sldId id="3329" r:id="rId28"/>
    <p:sldId id="3330" r:id="rId29"/>
    <p:sldId id="3334" r:id="rId30"/>
    <p:sldId id="3331" r:id="rId31"/>
    <p:sldId id="384" r:id="rId32"/>
    <p:sldId id="3348" r:id="rId33"/>
    <p:sldId id="385" r:id="rId34"/>
    <p:sldId id="332" r:id="rId35"/>
    <p:sldId id="383" r:id="rId36"/>
    <p:sldId id="414" r:id="rId37"/>
    <p:sldId id="3345" r:id="rId38"/>
    <p:sldId id="330" r:id="rId39"/>
    <p:sldId id="3336" r:id="rId40"/>
    <p:sldId id="3327" r:id="rId41"/>
    <p:sldId id="306" r:id="rId42"/>
    <p:sldId id="307" r:id="rId43"/>
    <p:sldId id="3335" r:id="rId44"/>
    <p:sldId id="308" r:id="rId45"/>
    <p:sldId id="389" r:id="rId46"/>
  </p:sldIdLst>
  <p:sldSz cx="9672638" cy="7254875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00CC00"/>
    <a:srgbClr val="4472C4"/>
    <a:srgbClr val="33CC33"/>
    <a:srgbClr val="808000"/>
    <a:srgbClr val="0099CC"/>
    <a:srgbClr val="003399"/>
    <a:srgbClr val="3F5765"/>
    <a:srgbClr val="FFFFFF"/>
    <a:srgbClr val="224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144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B73C2-BE6F-4BE6-B668-E55B9504FD24}" type="datetimeFigureOut">
              <a:rPr lang="es-EC" smtClean="0"/>
              <a:t>5/11/2024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46292-073B-4989-8823-40C96B8C14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958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448" y="1187315"/>
            <a:ext cx="8221742" cy="2525771"/>
          </a:xfrm>
        </p:spPr>
        <p:txBody>
          <a:bodyPr anchor="b"/>
          <a:lstStyle>
            <a:lvl1pPr algn="ctr">
              <a:defRPr sz="634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9080" y="3810489"/>
            <a:ext cx="7254479" cy="1751582"/>
          </a:xfrm>
        </p:spPr>
        <p:txBody>
          <a:bodyPr/>
          <a:lstStyle>
            <a:lvl1pPr marL="0" indent="0" algn="ctr">
              <a:buNone/>
              <a:defRPr sz="2539"/>
            </a:lvl1pPr>
            <a:lvl2pPr marL="483626" indent="0" algn="ctr">
              <a:buNone/>
              <a:defRPr sz="2116"/>
            </a:lvl2pPr>
            <a:lvl3pPr marL="967252" indent="0" algn="ctr">
              <a:buNone/>
              <a:defRPr sz="1904"/>
            </a:lvl3pPr>
            <a:lvl4pPr marL="1450878" indent="0" algn="ctr">
              <a:buNone/>
              <a:defRPr sz="1692"/>
            </a:lvl4pPr>
            <a:lvl5pPr marL="1934505" indent="0" algn="ctr">
              <a:buNone/>
              <a:defRPr sz="1692"/>
            </a:lvl5pPr>
            <a:lvl6pPr marL="2418131" indent="0" algn="ctr">
              <a:buNone/>
              <a:defRPr sz="1692"/>
            </a:lvl6pPr>
            <a:lvl7pPr marL="2901757" indent="0" algn="ctr">
              <a:buNone/>
              <a:defRPr sz="1692"/>
            </a:lvl7pPr>
            <a:lvl8pPr marL="3385383" indent="0" algn="ctr">
              <a:buNone/>
              <a:defRPr sz="1692"/>
            </a:lvl8pPr>
            <a:lvl9pPr marL="3869009" indent="0" algn="ctr">
              <a:buNone/>
              <a:defRPr sz="169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982" y="386255"/>
            <a:ext cx="2085663" cy="614817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994" y="386255"/>
            <a:ext cx="6136080" cy="614817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448" y="1187315"/>
            <a:ext cx="8221742" cy="2525771"/>
          </a:xfrm>
        </p:spPr>
        <p:txBody>
          <a:bodyPr anchor="b"/>
          <a:lstStyle>
            <a:lvl1pPr algn="ctr">
              <a:defRPr sz="63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9080" y="3810489"/>
            <a:ext cx="7254479" cy="1751582"/>
          </a:xfrm>
        </p:spPr>
        <p:txBody>
          <a:bodyPr/>
          <a:lstStyle>
            <a:lvl1pPr marL="0" indent="0" algn="ctr">
              <a:buNone/>
              <a:defRPr sz="2539"/>
            </a:lvl1pPr>
            <a:lvl2pPr marL="483626" indent="0" algn="ctr">
              <a:buNone/>
              <a:defRPr sz="2116"/>
            </a:lvl2pPr>
            <a:lvl3pPr marL="967252" indent="0" algn="ctr">
              <a:buNone/>
              <a:defRPr sz="1904"/>
            </a:lvl3pPr>
            <a:lvl4pPr marL="1450878" indent="0" algn="ctr">
              <a:buNone/>
              <a:defRPr sz="1692"/>
            </a:lvl4pPr>
            <a:lvl5pPr marL="1934505" indent="0" algn="ctr">
              <a:buNone/>
              <a:defRPr sz="1692"/>
            </a:lvl5pPr>
            <a:lvl6pPr marL="2418131" indent="0" algn="ctr">
              <a:buNone/>
              <a:defRPr sz="1692"/>
            </a:lvl6pPr>
            <a:lvl7pPr marL="2901757" indent="0" algn="ctr">
              <a:buNone/>
              <a:defRPr sz="1692"/>
            </a:lvl7pPr>
            <a:lvl8pPr marL="3385383" indent="0" algn="ctr">
              <a:buNone/>
              <a:defRPr sz="1692"/>
            </a:lvl8pPr>
            <a:lvl9pPr marL="3869009" indent="0" algn="ctr">
              <a:buNone/>
              <a:defRPr sz="16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74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57" y="1808685"/>
            <a:ext cx="8342650" cy="3017826"/>
          </a:xfrm>
        </p:spPr>
        <p:txBody>
          <a:bodyPr anchor="b"/>
          <a:lstStyle>
            <a:lvl1pPr>
              <a:defRPr sz="63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57" y="4855061"/>
            <a:ext cx="8342650" cy="1587003"/>
          </a:xfrm>
        </p:spPr>
        <p:txBody>
          <a:bodyPr/>
          <a:lstStyle>
            <a:lvl1pPr marL="0" indent="0">
              <a:buNone/>
              <a:defRPr sz="2539">
                <a:solidFill>
                  <a:schemeClr val="tx1"/>
                </a:solidFill>
              </a:defRPr>
            </a:lvl1pPr>
            <a:lvl2pPr marL="483626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96725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3pPr>
            <a:lvl4pPr marL="1450878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4pPr>
            <a:lvl5pPr marL="1934505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5pPr>
            <a:lvl6pPr marL="2418131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6pPr>
            <a:lvl7pPr marL="2901757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7pPr>
            <a:lvl8pPr marL="3385383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8pPr>
            <a:lvl9pPr marL="3869009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95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994" y="1931274"/>
            <a:ext cx="4110871" cy="4603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6773" y="1931274"/>
            <a:ext cx="4110871" cy="4603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99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4" y="386259"/>
            <a:ext cx="8342650" cy="14022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255" y="1778453"/>
            <a:ext cx="4091979" cy="871592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255" y="2650045"/>
            <a:ext cx="4091979" cy="3897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6775" y="1778453"/>
            <a:ext cx="4112131" cy="871592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6775" y="2650045"/>
            <a:ext cx="4112131" cy="3897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7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57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3" y="483658"/>
            <a:ext cx="3119678" cy="1692804"/>
          </a:xfrm>
        </p:spPr>
        <p:txBody>
          <a:bodyPr anchor="b"/>
          <a:lstStyle>
            <a:lvl1pPr>
              <a:defRPr sz="33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131" y="1044572"/>
            <a:ext cx="4896773" cy="5155663"/>
          </a:xfrm>
        </p:spPr>
        <p:txBody>
          <a:bodyPr/>
          <a:lstStyle>
            <a:lvl1pPr>
              <a:defRPr sz="3385"/>
            </a:lvl1pPr>
            <a:lvl2pPr>
              <a:defRPr sz="2962"/>
            </a:lvl2pPr>
            <a:lvl3pPr>
              <a:defRPr sz="2539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253" y="2176463"/>
            <a:ext cx="3119678" cy="4032166"/>
          </a:xfrm>
        </p:spPr>
        <p:txBody>
          <a:bodyPr/>
          <a:lstStyle>
            <a:lvl1pPr marL="0" indent="0">
              <a:buNone/>
              <a:defRPr sz="1692"/>
            </a:lvl1pPr>
            <a:lvl2pPr marL="483626" indent="0">
              <a:buNone/>
              <a:defRPr sz="1481"/>
            </a:lvl2pPr>
            <a:lvl3pPr marL="967252" indent="0">
              <a:buNone/>
              <a:defRPr sz="1269"/>
            </a:lvl3pPr>
            <a:lvl4pPr marL="1450878" indent="0">
              <a:buNone/>
              <a:defRPr sz="1058"/>
            </a:lvl4pPr>
            <a:lvl5pPr marL="1934505" indent="0">
              <a:buNone/>
              <a:defRPr sz="1058"/>
            </a:lvl5pPr>
            <a:lvl6pPr marL="2418131" indent="0">
              <a:buNone/>
              <a:defRPr sz="1058"/>
            </a:lvl6pPr>
            <a:lvl7pPr marL="2901757" indent="0">
              <a:buNone/>
              <a:defRPr sz="1058"/>
            </a:lvl7pPr>
            <a:lvl8pPr marL="3385383" indent="0">
              <a:buNone/>
              <a:defRPr sz="1058"/>
            </a:lvl8pPr>
            <a:lvl9pPr marL="3869009" indent="0">
              <a:buNone/>
              <a:defRPr sz="105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6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3" y="483658"/>
            <a:ext cx="3119678" cy="1692804"/>
          </a:xfrm>
        </p:spPr>
        <p:txBody>
          <a:bodyPr anchor="b"/>
          <a:lstStyle>
            <a:lvl1pPr>
              <a:defRPr sz="33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12131" y="1044572"/>
            <a:ext cx="4896773" cy="5155663"/>
          </a:xfrm>
        </p:spPr>
        <p:txBody>
          <a:bodyPr anchor="t"/>
          <a:lstStyle>
            <a:lvl1pPr marL="0" indent="0">
              <a:buNone/>
              <a:defRPr sz="3385"/>
            </a:lvl1pPr>
            <a:lvl2pPr marL="483626" indent="0">
              <a:buNone/>
              <a:defRPr sz="2962"/>
            </a:lvl2pPr>
            <a:lvl3pPr marL="967252" indent="0">
              <a:buNone/>
              <a:defRPr sz="2539"/>
            </a:lvl3pPr>
            <a:lvl4pPr marL="1450878" indent="0">
              <a:buNone/>
              <a:defRPr sz="2116"/>
            </a:lvl4pPr>
            <a:lvl5pPr marL="1934505" indent="0">
              <a:buNone/>
              <a:defRPr sz="2116"/>
            </a:lvl5pPr>
            <a:lvl6pPr marL="2418131" indent="0">
              <a:buNone/>
              <a:defRPr sz="2116"/>
            </a:lvl6pPr>
            <a:lvl7pPr marL="2901757" indent="0">
              <a:buNone/>
              <a:defRPr sz="2116"/>
            </a:lvl7pPr>
            <a:lvl8pPr marL="3385383" indent="0">
              <a:buNone/>
              <a:defRPr sz="2116"/>
            </a:lvl8pPr>
            <a:lvl9pPr marL="3869009" indent="0">
              <a:buNone/>
              <a:defRPr sz="211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253" y="2176463"/>
            <a:ext cx="3119678" cy="4032166"/>
          </a:xfrm>
        </p:spPr>
        <p:txBody>
          <a:bodyPr/>
          <a:lstStyle>
            <a:lvl1pPr marL="0" indent="0">
              <a:buNone/>
              <a:defRPr sz="1692"/>
            </a:lvl1pPr>
            <a:lvl2pPr marL="483626" indent="0">
              <a:buNone/>
              <a:defRPr sz="1481"/>
            </a:lvl2pPr>
            <a:lvl3pPr marL="967252" indent="0">
              <a:buNone/>
              <a:defRPr sz="1269"/>
            </a:lvl3pPr>
            <a:lvl4pPr marL="1450878" indent="0">
              <a:buNone/>
              <a:defRPr sz="1058"/>
            </a:lvl4pPr>
            <a:lvl5pPr marL="1934505" indent="0">
              <a:buNone/>
              <a:defRPr sz="1058"/>
            </a:lvl5pPr>
            <a:lvl6pPr marL="2418131" indent="0">
              <a:buNone/>
              <a:defRPr sz="1058"/>
            </a:lvl6pPr>
            <a:lvl7pPr marL="2901757" indent="0">
              <a:buNone/>
              <a:defRPr sz="1058"/>
            </a:lvl7pPr>
            <a:lvl8pPr marL="3385383" indent="0">
              <a:buNone/>
              <a:defRPr sz="1058"/>
            </a:lvl8pPr>
            <a:lvl9pPr marL="3869009" indent="0">
              <a:buNone/>
              <a:defRPr sz="105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5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983" y="386255"/>
            <a:ext cx="2085663" cy="61481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995" y="386255"/>
            <a:ext cx="6136080" cy="614817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9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57" y="1808683"/>
            <a:ext cx="8342650" cy="3017826"/>
          </a:xfrm>
        </p:spPr>
        <p:txBody>
          <a:bodyPr anchor="b"/>
          <a:lstStyle>
            <a:lvl1pPr>
              <a:defRPr sz="634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57" y="4855059"/>
            <a:ext cx="8342650" cy="1587003"/>
          </a:xfrm>
        </p:spPr>
        <p:txBody>
          <a:bodyPr/>
          <a:lstStyle>
            <a:lvl1pPr marL="0" indent="0">
              <a:buNone/>
              <a:defRPr sz="2539">
                <a:solidFill>
                  <a:schemeClr val="tx1"/>
                </a:solidFill>
              </a:defRPr>
            </a:lvl1pPr>
            <a:lvl2pPr marL="483626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96725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3pPr>
            <a:lvl4pPr marL="1450878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4pPr>
            <a:lvl5pPr marL="1934505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5pPr>
            <a:lvl6pPr marL="2418131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6pPr>
            <a:lvl7pPr marL="2901757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7pPr>
            <a:lvl8pPr marL="3385383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8pPr>
            <a:lvl9pPr marL="3869009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994" y="1931274"/>
            <a:ext cx="4110871" cy="460315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6773" y="1931274"/>
            <a:ext cx="4110871" cy="460315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4" y="386256"/>
            <a:ext cx="8342650" cy="140227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255" y="1778453"/>
            <a:ext cx="4091979" cy="871592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255" y="2650045"/>
            <a:ext cx="4091979" cy="38978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6774" y="1778453"/>
            <a:ext cx="4112131" cy="871592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6774" y="2650045"/>
            <a:ext cx="4112131" cy="38978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1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4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3" y="483658"/>
            <a:ext cx="3119678" cy="1692804"/>
          </a:xfrm>
        </p:spPr>
        <p:txBody>
          <a:bodyPr anchor="b"/>
          <a:lstStyle>
            <a:lvl1pPr>
              <a:defRPr sz="33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131" y="1044569"/>
            <a:ext cx="4896773" cy="5155663"/>
          </a:xfrm>
        </p:spPr>
        <p:txBody>
          <a:bodyPr/>
          <a:lstStyle>
            <a:lvl1pPr>
              <a:defRPr sz="3385"/>
            </a:lvl1pPr>
            <a:lvl2pPr>
              <a:defRPr sz="2962"/>
            </a:lvl2pPr>
            <a:lvl3pPr>
              <a:defRPr sz="2539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253" y="2176463"/>
            <a:ext cx="3119678" cy="4032166"/>
          </a:xfrm>
        </p:spPr>
        <p:txBody>
          <a:bodyPr/>
          <a:lstStyle>
            <a:lvl1pPr marL="0" indent="0">
              <a:buNone/>
              <a:defRPr sz="1692"/>
            </a:lvl1pPr>
            <a:lvl2pPr marL="483626" indent="0">
              <a:buNone/>
              <a:defRPr sz="1481"/>
            </a:lvl2pPr>
            <a:lvl3pPr marL="967252" indent="0">
              <a:buNone/>
              <a:defRPr sz="1269"/>
            </a:lvl3pPr>
            <a:lvl4pPr marL="1450878" indent="0">
              <a:buNone/>
              <a:defRPr sz="1058"/>
            </a:lvl4pPr>
            <a:lvl5pPr marL="1934505" indent="0">
              <a:buNone/>
              <a:defRPr sz="1058"/>
            </a:lvl5pPr>
            <a:lvl6pPr marL="2418131" indent="0">
              <a:buNone/>
              <a:defRPr sz="1058"/>
            </a:lvl6pPr>
            <a:lvl7pPr marL="2901757" indent="0">
              <a:buNone/>
              <a:defRPr sz="1058"/>
            </a:lvl7pPr>
            <a:lvl8pPr marL="3385383" indent="0">
              <a:buNone/>
              <a:defRPr sz="1058"/>
            </a:lvl8pPr>
            <a:lvl9pPr marL="3869009" indent="0">
              <a:buNone/>
              <a:defRPr sz="1058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53" y="483658"/>
            <a:ext cx="3119678" cy="1692804"/>
          </a:xfrm>
        </p:spPr>
        <p:txBody>
          <a:bodyPr anchor="b"/>
          <a:lstStyle>
            <a:lvl1pPr>
              <a:defRPr sz="33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12131" y="1044569"/>
            <a:ext cx="4896773" cy="5155663"/>
          </a:xfrm>
        </p:spPr>
        <p:txBody>
          <a:bodyPr anchor="t"/>
          <a:lstStyle>
            <a:lvl1pPr marL="0" indent="0">
              <a:buNone/>
              <a:defRPr sz="3385"/>
            </a:lvl1pPr>
            <a:lvl2pPr marL="483626" indent="0">
              <a:buNone/>
              <a:defRPr sz="2962"/>
            </a:lvl2pPr>
            <a:lvl3pPr marL="967252" indent="0">
              <a:buNone/>
              <a:defRPr sz="2539"/>
            </a:lvl3pPr>
            <a:lvl4pPr marL="1450878" indent="0">
              <a:buNone/>
              <a:defRPr sz="2116"/>
            </a:lvl4pPr>
            <a:lvl5pPr marL="1934505" indent="0">
              <a:buNone/>
              <a:defRPr sz="2116"/>
            </a:lvl5pPr>
            <a:lvl6pPr marL="2418131" indent="0">
              <a:buNone/>
              <a:defRPr sz="2116"/>
            </a:lvl6pPr>
            <a:lvl7pPr marL="2901757" indent="0">
              <a:buNone/>
              <a:defRPr sz="2116"/>
            </a:lvl7pPr>
            <a:lvl8pPr marL="3385383" indent="0">
              <a:buNone/>
              <a:defRPr sz="2116"/>
            </a:lvl8pPr>
            <a:lvl9pPr marL="3869009" indent="0">
              <a:buNone/>
              <a:defRPr sz="211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253" y="2176463"/>
            <a:ext cx="3119678" cy="4032166"/>
          </a:xfrm>
        </p:spPr>
        <p:txBody>
          <a:bodyPr/>
          <a:lstStyle>
            <a:lvl1pPr marL="0" indent="0">
              <a:buNone/>
              <a:defRPr sz="1692"/>
            </a:lvl1pPr>
            <a:lvl2pPr marL="483626" indent="0">
              <a:buNone/>
              <a:defRPr sz="1481"/>
            </a:lvl2pPr>
            <a:lvl3pPr marL="967252" indent="0">
              <a:buNone/>
              <a:defRPr sz="1269"/>
            </a:lvl3pPr>
            <a:lvl4pPr marL="1450878" indent="0">
              <a:buNone/>
              <a:defRPr sz="1058"/>
            </a:lvl4pPr>
            <a:lvl5pPr marL="1934505" indent="0">
              <a:buNone/>
              <a:defRPr sz="1058"/>
            </a:lvl5pPr>
            <a:lvl6pPr marL="2418131" indent="0">
              <a:buNone/>
              <a:defRPr sz="1058"/>
            </a:lvl6pPr>
            <a:lvl7pPr marL="2901757" indent="0">
              <a:buNone/>
              <a:defRPr sz="1058"/>
            </a:lvl7pPr>
            <a:lvl8pPr marL="3385383" indent="0">
              <a:buNone/>
              <a:defRPr sz="1058"/>
            </a:lvl8pPr>
            <a:lvl9pPr marL="3869009" indent="0">
              <a:buNone/>
              <a:defRPr sz="1058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994" y="386256"/>
            <a:ext cx="8342650" cy="1402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994" y="1931274"/>
            <a:ext cx="8342650" cy="4603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4994" y="6724196"/>
            <a:ext cx="2176344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062" y="6724196"/>
            <a:ext cx="32645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1300" y="6724196"/>
            <a:ext cx="2176344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1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67252" rtl="0" eaLnBrk="1" latinLnBrk="0" hangingPunct="1">
        <a:lnSpc>
          <a:spcPct val="90000"/>
        </a:lnSpc>
        <a:spcBef>
          <a:spcPct val="0"/>
        </a:spcBef>
        <a:buNone/>
        <a:defRPr sz="46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813" indent="-241813" algn="l" defTabSz="967252" rtl="0" eaLnBrk="1" latinLnBrk="0" hangingPunct="1">
        <a:lnSpc>
          <a:spcPct val="90000"/>
        </a:lnSpc>
        <a:spcBef>
          <a:spcPts val="1058"/>
        </a:spcBef>
        <a:buFont typeface="Arial" panose="020B0604020202020204" pitchFamily="34" charset="0"/>
        <a:buChar char="•"/>
        <a:defRPr sz="2962" kern="1200">
          <a:solidFill>
            <a:schemeClr val="tx1"/>
          </a:solidFill>
          <a:latin typeface="+mn-lt"/>
          <a:ea typeface="+mn-ea"/>
          <a:cs typeface="+mn-cs"/>
        </a:defRPr>
      </a:lvl1pPr>
      <a:lvl2pPr marL="725439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2pPr>
      <a:lvl3pPr marL="1209065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9269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2176318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659944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3143570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627196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411082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994" y="386259"/>
            <a:ext cx="8342650" cy="1402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994" y="1931274"/>
            <a:ext cx="8342650" cy="4603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4994" y="6724198"/>
            <a:ext cx="2176344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E262B-C040-7D40-995D-876FACCDE26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062" y="6724198"/>
            <a:ext cx="32645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1300" y="6724198"/>
            <a:ext cx="2176344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D09B2-928D-2F4A-AAA0-E25206F73F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67252" rtl="0" eaLnBrk="1" latinLnBrk="0" hangingPunct="1">
        <a:lnSpc>
          <a:spcPct val="90000"/>
        </a:lnSpc>
        <a:spcBef>
          <a:spcPct val="0"/>
        </a:spcBef>
        <a:buNone/>
        <a:defRPr sz="46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813" indent="-241813" algn="l" defTabSz="967252" rtl="0" eaLnBrk="1" latinLnBrk="0" hangingPunct="1">
        <a:lnSpc>
          <a:spcPct val="90000"/>
        </a:lnSpc>
        <a:spcBef>
          <a:spcPts val="1058"/>
        </a:spcBef>
        <a:buFont typeface="Arial" panose="020B0604020202020204" pitchFamily="34" charset="0"/>
        <a:buChar char="•"/>
        <a:defRPr sz="2962" kern="1200">
          <a:solidFill>
            <a:schemeClr val="tx1"/>
          </a:solidFill>
          <a:latin typeface="+mn-lt"/>
          <a:ea typeface="+mn-ea"/>
          <a:cs typeface="+mn-cs"/>
        </a:defRPr>
      </a:lvl1pPr>
      <a:lvl2pPr marL="725439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2pPr>
      <a:lvl3pPr marL="1209065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9269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2176318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659944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3143570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627196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411082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19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emf"/><Relationship Id="rId18" Type="http://schemas.openxmlformats.org/officeDocument/2006/relationships/image" Target="../media/image61.emf"/><Relationship Id="rId26" Type="http://schemas.microsoft.com/office/2007/relationships/hdphoto" Target="../media/hdphoto21.wdp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emf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6.jpg"/><Relationship Id="rId16" Type="http://schemas.openxmlformats.org/officeDocument/2006/relationships/image" Target="../media/image59.emf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emf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0.sv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Relationship Id="rId14" Type="http://schemas.openxmlformats.org/officeDocument/2006/relationships/image" Target="../media/image57.emf"/><Relationship Id="rId22" Type="http://schemas.openxmlformats.org/officeDocument/2006/relationships/image" Target="../media/image65.svg"/><Relationship Id="rId27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68.png"/><Relationship Id="rId3" Type="http://schemas.openxmlformats.org/officeDocument/2006/relationships/image" Target="../media/image71.jpg"/><Relationship Id="rId21" Type="http://schemas.openxmlformats.org/officeDocument/2006/relationships/image" Target="../media/image63.sv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67.svg"/><Relationship Id="rId2" Type="http://schemas.openxmlformats.org/officeDocument/2006/relationships/image" Target="../media/image6.jpg"/><Relationship Id="rId16" Type="http://schemas.openxmlformats.org/officeDocument/2006/relationships/image" Target="../media/image84.png"/><Relationship Id="rId20" Type="http://schemas.openxmlformats.org/officeDocument/2006/relationships/image" Target="../media/image62.png"/><Relationship Id="rId29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66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65.svg"/><Relationship Id="rId28" Type="http://schemas.openxmlformats.org/officeDocument/2006/relationships/image" Target="../media/image69.png"/><Relationship Id="rId10" Type="http://schemas.openxmlformats.org/officeDocument/2006/relationships/image" Target="../media/image78.png"/><Relationship Id="rId19" Type="http://schemas.microsoft.com/office/2007/relationships/hdphoto" Target="../media/hdphoto22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64.png"/><Relationship Id="rId27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sv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9" Type="http://schemas.openxmlformats.org/officeDocument/2006/relationships/image" Target="../media/image135.png"/><Relationship Id="rId21" Type="http://schemas.openxmlformats.org/officeDocument/2006/relationships/image" Target="../media/image117.png"/><Relationship Id="rId34" Type="http://schemas.openxmlformats.org/officeDocument/2006/relationships/image" Target="../media/image130.png"/><Relationship Id="rId42" Type="http://schemas.openxmlformats.org/officeDocument/2006/relationships/image" Target="../media/image138.png"/><Relationship Id="rId47" Type="http://schemas.openxmlformats.org/officeDocument/2006/relationships/image" Target="../media/image143.png"/><Relationship Id="rId50" Type="http://schemas.openxmlformats.org/officeDocument/2006/relationships/image" Target="../media/image144.png"/><Relationship Id="rId7" Type="http://schemas.openxmlformats.org/officeDocument/2006/relationships/image" Target="../media/image103.png"/><Relationship Id="rId2" Type="http://schemas.openxmlformats.org/officeDocument/2006/relationships/image" Target="../media/image6.jpg"/><Relationship Id="rId16" Type="http://schemas.openxmlformats.org/officeDocument/2006/relationships/image" Target="../media/image112.png"/><Relationship Id="rId29" Type="http://schemas.openxmlformats.org/officeDocument/2006/relationships/image" Target="../media/image125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32" Type="http://schemas.openxmlformats.org/officeDocument/2006/relationships/image" Target="../media/image128.png"/><Relationship Id="rId37" Type="http://schemas.openxmlformats.org/officeDocument/2006/relationships/image" Target="../media/image133.png"/><Relationship Id="rId40" Type="http://schemas.openxmlformats.org/officeDocument/2006/relationships/image" Target="../media/image136.png"/><Relationship Id="rId45" Type="http://schemas.openxmlformats.org/officeDocument/2006/relationships/image" Target="../media/image141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36" Type="http://schemas.openxmlformats.org/officeDocument/2006/relationships/image" Target="../media/image132.png"/><Relationship Id="rId49" Type="http://schemas.openxmlformats.org/officeDocument/2006/relationships/image" Target="../media/image70.sv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7.png"/><Relationship Id="rId44" Type="http://schemas.openxmlformats.org/officeDocument/2006/relationships/image" Target="../media/image140.png"/><Relationship Id="rId4" Type="http://schemas.openxmlformats.org/officeDocument/2006/relationships/image" Target="../media/image91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Relationship Id="rId35" Type="http://schemas.openxmlformats.org/officeDocument/2006/relationships/image" Target="../media/image131.png"/><Relationship Id="rId43" Type="http://schemas.openxmlformats.org/officeDocument/2006/relationships/image" Target="../media/image139.png"/><Relationship Id="rId48" Type="http://schemas.openxmlformats.org/officeDocument/2006/relationships/image" Target="../media/image69.png"/><Relationship Id="rId8" Type="http://schemas.openxmlformats.org/officeDocument/2006/relationships/image" Target="../media/image104.png"/><Relationship Id="rId51" Type="http://schemas.openxmlformats.org/officeDocument/2006/relationships/image" Target="../media/image145.svg"/><Relationship Id="rId3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33" Type="http://schemas.openxmlformats.org/officeDocument/2006/relationships/image" Target="../media/image129.png"/><Relationship Id="rId38" Type="http://schemas.openxmlformats.org/officeDocument/2006/relationships/image" Target="../media/image134.png"/><Relationship Id="rId46" Type="http://schemas.openxmlformats.org/officeDocument/2006/relationships/image" Target="../media/image142.png"/><Relationship Id="rId20" Type="http://schemas.openxmlformats.org/officeDocument/2006/relationships/image" Target="../media/image116.png"/><Relationship Id="rId41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6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sv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6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EE4835E-5430-904D-B1B0-50D5C1EB3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0573" y="3022600"/>
            <a:ext cx="4151085" cy="42495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2800" b="1" spc="192" dirty="0">
                <a:solidFill>
                  <a:schemeClr val="bg1"/>
                </a:solidFill>
                <a:latin typeface="Program OT" panose="02000606030000020004" pitchFamily="2" charset="77"/>
              </a:rPr>
              <a:t>Actualización 2023-2027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3438714-BB7D-41EF-8CF5-E4BF7600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9255" y="765399"/>
            <a:ext cx="4976037" cy="268215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D1ECC26-F89C-47CF-976D-94700A044CAB}"/>
              </a:ext>
            </a:extLst>
          </p:cNvPr>
          <p:cNvSpPr txBox="1">
            <a:spLocks/>
          </p:cNvSpPr>
          <p:nvPr/>
        </p:nvSpPr>
        <p:spPr>
          <a:xfrm>
            <a:off x="2870791" y="4392103"/>
            <a:ext cx="6273208" cy="1140956"/>
          </a:xfrm>
          <a:prstGeom prst="rect">
            <a:avLst/>
          </a:prstGeom>
        </p:spPr>
        <p:txBody>
          <a:bodyPr vert="horz" lIns="58418" tIns="29209" rIns="58418" bIns="29209" numCol="1" rtlCol="0">
            <a:prstTxWarp prst="textPlain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C" sz="2800" b="1" spc="32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2800" b="1" spc="32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2800" b="1" spc="32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2800" b="1" spc="32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2800" b="1" spc="32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</p:spTree>
    <p:extLst>
      <p:ext uri="{BB962C8B-B14F-4D97-AF65-F5344CB8AC3E}">
        <p14:creationId xmlns:p14="http://schemas.microsoft.com/office/powerpoint/2010/main" val="208837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Participación Ciudadana 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9" name="Imagen 8" descr="C:\Users\Mafsa\Downloads\d01a9fad-5db5-4764-aff9-ded5ee2acd10.jpg">
            <a:extLst>
              <a:ext uri="{FF2B5EF4-FFF2-40B4-BE49-F238E27FC236}">
                <a16:creationId xmlns:a16="http://schemas.microsoft.com/office/drawing/2014/main" id="{10336ECB-5C46-4C61-A9B8-98E76DD61ED0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34526"/>
          <a:stretch/>
        </p:blipFill>
        <p:spPr bwMode="auto">
          <a:xfrm>
            <a:off x="1883382" y="1706562"/>
            <a:ext cx="3551555" cy="3841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Mafsa\Downloads\58d57220-c72a-41b7-8ce2-dc3cee491267.jpg">
            <a:extLst>
              <a:ext uri="{FF2B5EF4-FFF2-40B4-BE49-F238E27FC236}">
                <a16:creationId xmlns:a16="http://schemas.microsoft.com/office/drawing/2014/main" id="{63086F65-D64A-44C9-810F-0517EDED2A0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 b="22703"/>
          <a:stretch/>
        </p:blipFill>
        <p:spPr bwMode="auto">
          <a:xfrm>
            <a:off x="5623007" y="1875977"/>
            <a:ext cx="3630295" cy="3630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038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Consejo de Planificación Provincial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BBBDA7-D6AE-4195-B6BC-A9697BF8F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265" y="4292218"/>
            <a:ext cx="3070580" cy="23029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4EEB70-3BC8-40DC-9582-B904C6D65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265" y="1158936"/>
            <a:ext cx="4846210" cy="272599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B9E77F35-A531-41F7-BF32-CAE87BF52851}"/>
              </a:ext>
            </a:extLst>
          </p:cNvPr>
          <p:cNvGrpSpPr/>
          <p:nvPr/>
        </p:nvGrpSpPr>
        <p:grpSpPr>
          <a:xfrm>
            <a:off x="1778517" y="1158936"/>
            <a:ext cx="1957504" cy="5436217"/>
            <a:chOff x="6802781" y="1158936"/>
            <a:chExt cx="1957504" cy="543621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3A0BF8C-CE4A-494C-9DA8-54D5E615B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2781" y="1158936"/>
              <a:ext cx="1957504" cy="272599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54C0B8B-097A-4D1E-92F6-EA189727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2781" y="3884929"/>
              <a:ext cx="1957504" cy="271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05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6FB8608-4CB2-4355-AE48-DB4AF08A4859}"/>
              </a:ext>
            </a:extLst>
          </p:cNvPr>
          <p:cNvSpPr txBox="1">
            <a:spLocks/>
          </p:cNvSpPr>
          <p:nvPr/>
        </p:nvSpPr>
        <p:spPr>
          <a:xfrm>
            <a:off x="2349301" y="2625706"/>
            <a:ext cx="6078988" cy="20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672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EC" sz="6600" b="1" dirty="0">
                <a:solidFill>
                  <a:srgbClr val="E3672C"/>
                </a:solidFill>
                <a:latin typeface="Program OT" panose="02000606030000020004" pitchFamily="2" charset="77"/>
              </a:rPr>
              <a:t>DIAGNÓSTICO POR SISTEMAS</a:t>
            </a:r>
            <a:endParaRPr lang="en-US" sz="6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612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955B3B-FB9F-407B-8560-9D0D9DD2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419" y="555731"/>
            <a:ext cx="6857357" cy="102851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Físico Ambiental problemas priorizados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6459C1C-0A8E-49C9-B6BE-A12E9E648A2A}"/>
              </a:ext>
            </a:extLst>
          </p:cNvPr>
          <p:cNvGraphicFramePr>
            <a:graphicFrameLocks noGrp="1"/>
          </p:cNvGraphicFramePr>
          <p:nvPr/>
        </p:nvGraphicFramePr>
        <p:xfrm>
          <a:off x="1880793" y="2256604"/>
          <a:ext cx="7397022" cy="3578250"/>
        </p:xfrm>
        <a:graphic>
          <a:graphicData uri="http://schemas.openxmlformats.org/drawingml/2006/table">
            <a:tbl>
              <a:tblPr/>
              <a:tblGrid>
                <a:gridCol w="665240">
                  <a:extLst>
                    <a:ext uri="{9D8B030D-6E8A-4147-A177-3AD203B41FA5}">
                      <a16:colId xmlns:a16="http://schemas.microsoft.com/office/drawing/2014/main" val="3616328000"/>
                    </a:ext>
                  </a:extLst>
                </a:gridCol>
                <a:gridCol w="3976324">
                  <a:extLst>
                    <a:ext uri="{9D8B030D-6E8A-4147-A177-3AD203B41FA5}">
                      <a16:colId xmlns:a16="http://schemas.microsoft.com/office/drawing/2014/main" val="2478532298"/>
                    </a:ext>
                  </a:extLst>
                </a:gridCol>
                <a:gridCol w="1814293">
                  <a:extLst>
                    <a:ext uri="{9D8B030D-6E8A-4147-A177-3AD203B41FA5}">
                      <a16:colId xmlns:a16="http://schemas.microsoft.com/office/drawing/2014/main" val="2840792701"/>
                    </a:ext>
                  </a:extLst>
                </a:gridCol>
                <a:gridCol w="941165">
                  <a:extLst>
                    <a:ext uri="{9D8B030D-6E8A-4147-A177-3AD203B41FA5}">
                      <a16:colId xmlns:a16="http://schemas.microsoft.com/office/drawing/2014/main" val="3584687431"/>
                    </a:ext>
                  </a:extLst>
                </a:gridCol>
              </a:tblGrid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PONDERACIÓN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4073390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 de Biodiversidad (flora y fauna)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896831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Sobreexplotación y agotamiento de recursos naturales  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282306"/>
                  </a:ext>
                </a:extLst>
              </a:tr>
              <a:tr h="3325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Contaminación hídrica por hidrocarburos, descargas domiciliarias, industrias y minería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98861"/>
                  </a:ext>
                </a:extLst>
              </a:tr>
              <a:tr h="3325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Poco control y seguimiento de los Planes de Manejo Ambiental de las áreas protegidas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09333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Reducción de los patrimonio hídrico (humedales)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299554"/>
                  </a:ext>
                </a:extLst>
              </a:tr>
              <a:tr h="3325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Contaminación del suelo y aire: Malos sistemas de explotación agropecuarios, industrial, mineras y canteras.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60881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 de cobertura vegetal por deforestación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38292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Minería Ilegal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521810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Contaminación Visual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581696"/>
                  </a:ext>
                </a:extLst>
              </a:tr>
              <a:tr h="2460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Naturales expuestos a riesgo naturales y antrópicos 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08413"/>
                  </a:ext>
                </a:extLst>
              </a:tr>
              <a:tr h="3325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Aumento de especies silvestres en peligro por desaparición de hábitats naturales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683473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cantidad de sedimento en la cuenca baja de los ríos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2861"/>
                  </a:ext>
                </a:extLst>
              </a:tr>
              <a:tr h="1698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Altos riesgo (incendios forestales, sismos, tsunami)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Activos</a:t>
                      </a:r>
                    </a:p>
                  </a:txBody>
                  <a:tcPr marL="7395" marR="7395" marT="73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395" marR="7395" marT="739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366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99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CCBD5E-3E5A-4C3D-AE1B-699294D20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419" y="555731"/>
            <a:ext cx="6857357" cy="102851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Físico Ambiental potencialidades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FAA6F8-1F91-4721-9BA7-A7E9C281E01E}"/>
              </a:ext>
            </a:extLst>
          </p:cNvPr>
          <p:cNvSpPr txBox="1"/>
          <p:nvPr/>
        </p:nvSpPr>
        <p:spPr>
          <a:xfrm>
            <a:off x="2358939" y="1845766"/>
            <a:ext cx="2393026" cy="340519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POTENCIALIDADES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F2FAF-4B7F-4AB2-A8A1-B384D0134978}"/>
              </a:ext>
            </a:extLst>
          </p:cNvPr>
          <p:cNvSpPr txBox="1"/>
          <p:nvPr/>
        </p:nvSpPr>
        <p:spPr>
          <a:xfrm>
            <a:off x="2341688" y="2860052"/>
            <a:ext cx="4857096" cy="3062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Calidad de </a:t>
            </a: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Suelo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suelos productivos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42FFBC-0F50-4DFC-A2AD-ADDD8B02E9BD}"/>
              </a:ext>
            </a:extLst>
          </p:cNvPr>
          <p:cNvSpPr txBox="1"/>
          <p:nvPr/>
        </p:nvSpPr>
        <p:spPr>
          <a:xfrm>
            <a:off x="2356388" y="3288306"/>
            <a:ext cx="484239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Hídrico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(red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hidrográfica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E62E6B7-18A7-420D-BA91-E62E535CB1AA}"/>
              </a:ext>
            </a:extLst>
          </p:cNvPr>
          <p:cNvSpPr txBox="1"/>
          <p:nvPr/>
        </p:nvSpPr>
        <p:spPr>
          <a:xfrm>
            <a:off x="2326988" y="3718064"/>
            <a:ext cx="486515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 Natural (PANE, BP, ACUS)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AE0E40-B3C2-4283-8726-2FD7E79ACB02}"/>
              </a:ext>
            </a:extLst>
          </p:cNvPr>
          <p:cNvSpPr txBox="1"/>
          <p:nvPr/>
        </p:nvSpPr>
        <p:spPr>
          <a:xfrm>
            <a:off x="2330768" y="5573198"/>
            <a:ext cx="4861371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Marco legal Nacional e Internacional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13E97C-8CBF-4FA8-B098-37A46708FF93}"/>
              </a:ext>
            </a:extLst>
          </p:cNvPr>
          <p:cNvSpPr txBox="1"/>
          <p:nvPr/>
        </p:nvSpPr>
        <p:spPr>
          <a:xfrm>
            <a:off x="2345715" y="5963267"/>
            <a:ext cx="483836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 (GADPE)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B62F9C5-7F60-4008-AA57-EACE8E8418CF}"/>
              </a:ext>
            </a:extLst>
          </p:cNvPr>
          <p:cNvSpPr txBox="1"/>
          <p:nvPr/>
        </p:nvSpPr>
        <p:spPr>
          <a:xfrm>
            <a:off x="2358939" y="2474781"/>
            <a:ext cx="482514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Energías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renovables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Eólica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y Solar) (</a:t>
            </a: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Clima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728178-E637-4157-9EDA-F19C8C207536}"/>
              </a:ext>
            </a:extLst>
          </p:cNvPr>
          <p:cNvSpPr txBox="1"/>
          <p:nvPr/>
        </p:nvSpPr>
        <p:spPr>
          <a:xfrm>
            <a:off x="2323416" y="4801728"/>
            <a:ext cx="485306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Minerales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226F0F8-D931-464C-A618-517C8C881FF3}"/>
              </a:ext>
            </a:extLst>
          </p:cNvPr>
          <p:cNvSpPr txBox="1"/>
          <p:nvPr/>
        </p:nvSpPr>
        <p:spPr>
          <a:xfrm>
            <a:off x="2319389" y="5185532"/>
            <a:ext cx="486515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Implementación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Adaptación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Cambio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Climático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91C9320-E20C-4905-BC61-9C36FA27A28C}"/>
              </a:ext>
            </a:extLst>
          </p:cNvPr>
          <p:cNvSpPr txBox="1"/>
          <p:nvPr/>
        </p:nvSpPr>
        <p:spPr>
          <a:xfrm>
            <a:off x="2330769" y="4080765"/>
            <a:ext cx="48423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Turismo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Ecológico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CE4958-E7B7-4E4A-B36E-0CA5575594F7}"/>
              </a:ext>
            </a:extLst>
          </p:cNvPr>
          <p:cNvSpPr txBox="1"/>
          <p:nvPr/>
        </p:nvSpPr>
        <p:spPr>
          <a:xfrm>
            <a:off x="2330767" y="4441635"/>
            <a:ext cx="484239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Ubicación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geográfica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la provincial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Perfil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Costero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0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8709E6-7D8D-48AA-894A-8C7B8EC32A8B}"/>
              </a:ext>
            </a:extLst>
          </p:cNvPr>
          <p:cNvSpPr txBox="1">
            <a:spLocks/>
          </p:cNvSpPr>
          <p:nvPr/>
        </p:nvSpPr>
        <p:spPr>
          <a:xfrm>
            <a:off x="1901175" y="299541"/>
            <a:ext cx="7355155" cy="971697"/>
          </a:xfrm>
          <a:prstGeom prst="rect">
            <a:avLst/>
          </a:prstGeom>
        </p:spPr>
        <p:txBody>
          <a:bodyPr vert="horz" lIns="96726" tIns="48363" rIns="96726" bIns="48363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Sistema Económico Productivo: problemas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0DA411C-AB65-4ABD-AFD2-61953F0440FB}"/>
              </a:ext>
            </a:extLst>
          </p:cNvPr>
          <p:cNvGraphicFramePr>
            <a:graphicFrameLocks noGrp="1"/>
          </p:cNvGraphicFramePr>
          <p:nvPr/>
        </p:nvGraphicFramePr>
        <p:xfrm>
          <a:off x="2135350" y="1287445"/>
          <a:ext cx="7120979" cy="48345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1301">
                  <a:extLst>
                    <a:ext uri="{9D8B030D-6E8A-4147-A177-3AD203B41FA5}">
                      <a16:colId xmlns:a16="http://schemas.microsoft.com/office/drawing/2014/main" val="730253431"/>
                    </a:ext>
                  </a:extLst>
                </a:gridCol>
                <a:gridCol w="1509678">
                  <a:extLst>
                    <a:ext uri="{9D8B030D-6E8A-4147-A177-3AD203B41FA5}">
                      <a16:colId xmlns:a16="http://schemas.microsoft.com/office/drawing/2014/main" val="1467527979"/>
                    </a:ext>
                  </a:extLst>
                </a:gridCol>
              </a:tblGrid>
              <a:tr h="2420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607921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Productividad y Diversificación Agrícola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61785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Percepción de Inseguridad en Inversionistas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95981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Mínima Industrialización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62478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Elevada Tasa de Desempleo y Subempleo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35614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Altos Niveles de Pobreza y Pobreza Extrema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449181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 de Inversión en Capital Humano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12316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Deficiente Desarrollo Empresarial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713673"/>
                  </a:ext>
                </a:extLst>
              </a:tr>
              <a:tr h="4768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Incidencia de Pobreza por Necesidades Básicas Insatisfechas (NBI)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32880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Pobreza Multidimensional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131055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Desigualdad Social y Exclusión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317965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productivo expuesto a riesgos naturales y antrópicos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929346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Deficiencias en la Formalización de Tierras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73801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Insuficiente Innovación y Tecnificación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87137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Concentración en Actividades Primarias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014589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 de Tenencia de la Tierra en el Sector Productivo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63022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 de Infraestructura y Servicios Públicos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245478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Cobertura de Seguro Agropecuario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78194"/>
                  </a:ext>
                </a:extLst>
              </a:tr>
              <a:tr h="2420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Desigualdad de Género en el Sector Agropecuario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62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26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BDD18B-AE94-4399-AAB8-47E85DBE5DE8}"/>
              </a:ext>
            </a:extLst>
          </p:cNvPr>
          <p:cNvSpPr txBox="1">
            <a:spLocks/>
          </p:cNvSpPr>
          <p:nvPr/>
        </p:nvSpPr>
        <p:spPr>
          <a:xfrm>
            <a:off x="1901175" y="299541"/>
            <a:ext cx="7355155" cy="971697"/>
          </a:xfrm>
          <a:prstGeom prst="rect">
            <a:avLst/>
          </a:prstGeom>
        </p:spPr>
        <p:txBody>
          <a:bodyPr vert="horz" lIns="96726" tIns="48363" rIns="96726" bIns="48363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Sistema Económico Productivo: potencialidades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0B126B-1070-4615-A164-CDEE93BC88F9}"/>
              </a:ext>
            </a:extLst>
          </p:cNvPr>
          <p:cNvSpPr txBox="1"/>
          <p:nvPr/>
        </p:nvSpPr>
        <p:spPr>
          <a:xfrm>
            <a:off x="2179717" y="1309995"/>
            <a:ext cx="2025983" cy="354281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POTENCIALIDADES</a:t>
            </a:r>
            <a:endParaRPr kumimoji="0" lang="es-EC" sz="148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010808-6F8D-4372-9FBE-E5CC0C24DECB}"/>
              </a:ext>
            </a:extLst>
          </p:cNvPr>
          <p:cNvSpPr txBox="1"/>
          <p:nvPr/>
        </p:nvSpPr>
        <p:spPr>
          <a:xfrm>
            <a:off x="2164140" y="2843392"/>
            <a:ext cx="4208043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 Hídrico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F0EA6B-C82D-49AF-9990-77DF0AF70671}"/>
              </a:ext>
            </a:extLst>
          </p:cNvPr>
          <p:cNvSpPr txBox="1"/>
          <p:nvPr/>
        </p:nvSpPr>
        <p:spPr>
          <a:xfrm>
            <a:off x="2167533" y="3690793"/>
            <a:ext cx="420465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Densa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Economía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Popular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Solidaria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(EPS)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42F9B6-B1CC-4A83-90C4-01D4E2AA70F7}"/>
              </a:ext>
            </a:extLst>
          </p:cNvPr>
          <p:cNvSpPr txBox="1"/>
          <p:nvPr/>
        </p:nvSpPr>
        <p:spPr>
          <a:xfrm>
            <a:off x="2147728" y="3260727"/>
            <a:ext cx="420804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Pesca Artesanal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33890F-4B06-4127-A45C-9237135F3E92}"/>
              </a:ext>
            </a:extLst>
          </p:cNvPr>
          <p:cNvSpPr txBox="1"/>
          <p:nvPr/>
        </p:nvSpPr>
        <p:spPr>
          <a:xfrm>
            <a:off x="2161163" y="5786950"/>
            <a:ext cx="422361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Marco legal Nacional e Internacional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BA646A-BB7A-4477-861A-DD0352616CD8}"/>
              </a:ext>
            </a:extLst>
          </p:cNvPr>
          <p:cNvSpPr txBox="1"/>
          <p:nvPr/>
        </p:nvSpPr>
        <p:spPr>
          <a:xfrm>
            <a:off x="2161162" y="6217016"/>
            <a:ext cx="42110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 (GADPE)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3D2238-4D08-4B7F-998C-20F780C30E19}"/>
              </a:ext>
            </a:extLst>
          </p:cNvPr>
          <p:cNvSpPr txBox="1"/>
          <p:nvPr/>
        </p:nvSpPr>
        <p:spPr>
          <a:xfrm>
            <a:off x="2147727" y="4108128"/>
            <a:ext cx="422445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Organizaciones Productivas y Comerciales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BD1C53-6FE8-494A-A97C-CC8D340FC841}"/>
              </a:ext>
            </a:extLst>
          </p:cNvPr>
          <p:cNvSpPr txBox="1"/>
          <p:nvPr/>
        </p:nvSpPr>
        <p:spPr>
          <a:xfrm>
            <a:off x="2164141" y="2408441"/>
            <a:ext cx="4208042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Atractivos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Turísticos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456069-D33D-4B96-BE26-C416EC3241E5}"/>
              </a:ext>
            </a:extLst>
          </p:cNvPr>
          <p:cNvSpPr txBox="1"/>
          <p:nvPr/>
        </p:nvSpPr>
        <p:spPr>
          <a:xfrm>
            <a:off x="2148563" y="4934664"/>
            <a:ext cx="4223619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Alianza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Pública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Privada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(APP)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6D7121B-1B43-4039-AEB6-B8C56C8A1C81}"/>
              </a:ext>
            </a:extLst>
          </p:cNvPr>
          <p:cNvSpPr txBox="1"/>
          <p:nvPr/>
        </p:nvSpPr>
        <p:spPr>
          <a:xfrm>
            <a:off x="2115327" y="5334504"/>
            <a:ext cx="425685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Infraestructura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Logística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(Puerto-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Aeropuerto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34F0DE-0CED-45CA-8EB2-3D4208827562}"/>
              </a:ext>
            </a:extLst>
          </p:cNvPr>
          <p:cNvSpPr txBox="1"/>
          <p:nvPr/>
        </p:nvSpPr>
        <p:spPr>
          <a:xfrm>
            <a:off x="2158009" y="4536020"/>
            <a:ext cx="419776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Presencia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Academia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B2A6BF8-0B86-475D-ADA6-8E75F33E9E4A}"/>
              </a:ext>
            </a:extLst>
          </p:cNvPr>
          <p:cNvSpPr txBox="1"/>
          <p:nvPr/>
        </p:nvSpPr>
        <p:spPr>
          <a:xfrm>
            <a:off x="2147727" y="1977215"/>
            <a:ext cx="422445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Suelo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Productivo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8EEAF8-2236-46B6-B97C-93F588D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81" y="3670591"/>
            <a:ext cx="2910667" cy="20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6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774DB6-F55A-46FA-9DB3-8A122EB91962}"/>
              </a:ext>
            </a:extLst>
          </p:cNvPr>
          <p:cNvSpPr txBox="1">
            <a:spLocks/>
          </p:cNvSpPr>
          <p:nvPr/>
        </p:nvSpPr>
        <p:spPr>
          <a:xfrm>
            <a:off x="1901175" y="299541"/>
            <a:ext cx="7355155" cy="993999"/>
          </a:xfrm>
          <a:prstGeom prst="rect">
            <a:avLst/>
          </a:prstGeom>
        </p:spPr>
        <p:txBody>
          <a:bodyPr vert="horz" lIns="96726" tIns="48363" rIns="96726" bIns="48363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Sistema Socio Cultural: problemas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5A9C597-FA19-4B45-A4E2-BBE11B55A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60578"/>
              </p:ext>
            </p:extLst>
          </p:nvPr>
        </p:nvGraphicFramePr>
        <p:xfrm>
          <a:off x="1901175" y="2036297"/>
          <a:ext cx="7632700" cy="292989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532624509"/>
                    </a:ext>
                  </a:extLst>
                </a:gridCol>
                <a:gridCol w="6108700">
                  <a:extLst>
                    <a:ext uri="{9D8B030D-6E8A-4147-A177-3AD203B41FA5}">
                      <a16:colId xmlns:a16="http://schemas.microsoft.com/office/drawing/2014/main" val="30890913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0496852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CODIGO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476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Inseguridad 5 de los 7 cantones por encima de la media latinoamericana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792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 intrafamiliar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49435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Movilidad humana (Inmigración)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78634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Desempleo y Subempleo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1498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Desplazamiento forzoso de población rural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7959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Reclutamiento de los jóvenes a los grupos de delincuencia organizada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9416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cobertura y disposición de los residuos sólidos urbanos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25213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Déficit cuantitativo y cualitativo de vivienda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7029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Ausencia de políticas públicas para grupos de atención prioritaria  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7617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inversión en proyectos sociales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7715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Deficit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 la cobertura de educación superior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8834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Insuficiente cobertura y conectividad (internet – telefonía móvil)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7592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Déficit de cobertura y  calidad de servicios básicos (agua y alcantarillado )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21584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 de atención de salud para adicciones y  libadores en espacios públicos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2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827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774DB6-F55A-46FA-9DB3-8A122EB91962}"/>
              </a:ext>
            </a:extLst>
          </p:cNvPr>
          <p:cNvSpPr txBox="1">
            <a:spLocks/>
          </p:cNvSpPr>
          <p:nvPr/>
        </p:nvSpPr>
        <p:spPr>
          <a:xfrm>
            <a:off x="1901175" y="299541"/>
            <a:ext cx="7488152" cy="847205"/>
          </a:xfrm>
          <a:prstGeom prst="rect">
            <a:avLst/>
          </a:prstGeom>
        </p:spPr>
        <p:txBody>
          <a:bodyPr vert="horz" lIns="96726" tIns="48363" rIns="96726" bIns="48363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Sistema Socio Cultural: potencialidades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EE9E32D-07AC-4573-8A2D-E4EC4EF3AF0E}"/>
              </a:ext>
            </a:extLst>
          </p:cNvPr>
          <p:cNvSpPr txBox="1"/>
          <p:nvPr/>
        </p:nvSpPr>
        <p:spPr>
          <a:xfrm>
            <a:off x="2096756" y="1350322"/>
            <a:ext cx="2551272" cy="354281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POTENCIALIDADES</a:t>
            </a:r>
            <a:endParaRPr kumimoji="0" lang="es-EC" sz="148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9DA5837-F07F-4AF1-BCF8-9B9401B4E0A8}"/>
              </a:ext>
            </a:extLst>
          </p:cNvPr>
          <p:cNvSpPr txBox="1"/>
          <p:nvPr/>
        </p:nvSpPr>
        <p:spPr>
          <a:xfrm>
            <a:off x="2067483" y="1908178"/>
            <a:ext cx="514443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Red de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Cooperantes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ONG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B245D16-E69E-4AF3-9878-665AFD428AC5}"/>
              </a:ext>
            </a:extLst>
          </p:cNvPr>
          <p:cNvSpPr txBox="1"/>
          <p:nvPr/>
        </p:nvSpPr>
        <p:spPr>
          <a:xfrm>
            <a:off x="2067484" y="2342717"/>
            <a:ext cx="514911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 Cultural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Chachis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Épera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Awa)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9FC5EFE-E4BF-4D29-82A7-1495A94E0286}"/>
              </a:ext>
            </a:extLst>
          </p:cNvPr>
          <p:cNvSpPr txBox="1"/>
          <p:nvPr/>
        </p:nvSpPr>
        <p:spPr>
          <a:xfrm>
            <a:off x="2065142" y="5658013"/>
            <a:ext cx="518395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UNAMYDESC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AD711FB-FFB9-46E1-B680-22D534E6B0F3}"/>
              </a:ext>
            </a:extLst>
          </p:cNvPr>
          <p:cNvSpPr txBox="1"/>
          <p:nvPr/>
        </p:nvSpPr>
        <p:spPr>
          <a:xfrm>
            <a:off x="2096756" y="6089915"/>
            <a:ext cx="514132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ECODEP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C349E3A-67E0-4D56-B15D-EE5D1D6F5D28}"/>
              </a:ext>
            </a:extLst>
          </p:cNvPr>
          <p:cNvSpPr txBox="1"/>
          <p:nvPr/>
        </p:nvSpPr>
        <p:spPr>
          <a:xfrm>
            <a:off x="2059802" y="5292954"/>
            <a:ext cx="518929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 (GADPE)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078E096-903F-4B77-9BF9-CA6159D1B5CF}"/>
              </a:ext>
            </a:extLst>
          </p:cNvPr>
          <p:cNvSpPr txBox="1"/>
          <p:nvPr/>
        </p:nvSpPr>
        <p:spPr>
          <a:xfrm>
            <a:off x="2073469" y="3266982"/>
            <a:ext cx="514911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Cultural Marimba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2FA0BE7-830F-44FC-8CAC-224195A47B2B}"/>
              </a:ext>
            </a:extLst>
          </p:cNvPr>
          <p:cNvSpPr txBox="1"/>
          <p:nvPr/>
        </p:nvSpPr>
        <p:spPr>
          <a:xfrm>
            <a:off x="2073469" y="3671913"/>
            <a:ext cx="514911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Cultural Esmeraldas Ciudad Patrimonial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59047F2-A8F4-456D-A470-630EB3E7E557}"/>
              </a:ext>
            </a:extLst>
          </p:cNvPr>
          <p:cNvSpPr txBox="1"/>
          <p:nvPr/>
        </p:nvSpPr>
        <p:spPr>
          <a:xfrm>
            <a:off x="2067484" y="2805472"/>
            <a:ext cx="514911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Pueblo y Cultura Afro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B63FA8E-E5A8-424E-93E4-376C6AC08227}"/>
              </a:ext>
            </a:extLst>
          </p:cNvPr>
          <p:cNvSpPr txBox="1"/>
          <p:nvPr/>
        </p:nvSpPr>
        <p:spPr>
          <a:xfrm>
            <a:off x="2058343" y="4626491"/>
            <a:ext cx="517937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del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Ejecutivo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Desconcentrado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(CONADIS – MIES)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CDAD88-261B-46ED-B891-4C6ADB57A56A}"/>
              </a:ext>
            </a:extLst>
          </p:cNvPr>
          <p:cNvSpPr txBox="1"/>
          <p:nvPr/>
        </p:nvSpPr>
        <p:spPr>
          <a:xfrm>
            <a:off x="2073469" y="4144695"/>
            <a:ext cx="515329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Marco legal Nacional e Internacional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011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0CB4EE-A132-4C01-A1FB-C06B2225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309" y="220226"/>
            <a:ext cx="6794522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Asentamientos Humanos: priorización de problemas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7575D66-8C53-4735-904D-875F37546DAC}"/>
              </a:ext>
            </a:extLst>
          </p:cNvPr>
          <p:cNvGraphicFramePr>
            <a:graphicFrameLocks noGrp="1"/>
          </p:cNvGraphicFramePr>
          <p:nvPr/>
        </p:nvGraphicFramePr>
        <p:xfrm>
          <a:off x="2013092" y="2470178"/>
          <a:ext cx="7362261" cy="2156907"/>
        </p:xfrm>
        <a:graphic>
          <a:graphicData uri="http://schemas.openxmlformats.org/drawingml/2006/table">
            <a:tbl>
              <a:tblPr/>
              <a:tblGrid>
                <a:gridCol w="754070">
                  <a:extLst>
                    <a:ext uri="{9D8B030D-6E8A-4147-A177-3AD203B41FA5}">
                      <a16:colId xmlns:a16="http://schemas.microsoft.com/office/drawing/2014/main" val="4112996828"/>
                    </a:ext>
                  </a:extLst>
                </a:gridCol>
                <a:gridCol w="4946670">
                  <a:extLst>
                    <a:ext uri="{9D8B030D-6E8A-4147-A177-3AD203B41FA5}">
                      <a16:colId xmlns:a16="http://schemas.microsoft.com/office/drawing/2014/main" val="3909606921"/>
                    </a:ext>
                  </a:extLst>
                </a:gridCol>
                <a:gridCol w="995583">
                  <a:extLst>
                    <a:ext uri="{9D8B030D-6E8A-4147-A177-3AD203B41FA5}">
                      <a16:colId xmlns:a16="http://schemas.microsoft.com/office/drawing/2014/main" val="3394989849"/>
                    </a:ext>
                  </a:extLst>
                </a:gridCol>
                <a:gridCol w="665938">
                  <a:extLst>
                    <a:ext uri="{9D8B030D-6E8A-4147-A177-3AD203B41FA5}">
                      <a16:colId xmlns:a16="http://schemas.microsoft.com/office/drawing/2014/main" val="3446228398"/>
                    </a:ext>
                  </a:extLst>
                </a:gridCol>
              </a:tblGrid>
              <a:tr h="2193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Ponderación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34402"/>
                  </a:ext>
                </a:extLst>
              </a:tr>
              <a:tr h="24128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Débil articulación de </a:t>
                      </a:r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planificación 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multinivel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74216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índice de NBI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2457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Deficiente tratamiento y disposición de RSU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544696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 estado de la vía estatal Esmeraldas Sto. Dgo.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69541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Insuficiente cobertura y conectividad (internet y telefonía celular)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289478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Inseguridad (alto índice delincuencial)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10530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Deficit cualitativo de vivienda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486577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Insuficiente mantenimiento de la red vial rural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8748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Dispersión de los asentamientos humanos rurales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17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32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4A6F-68BA-454A-9E06-0555DFE24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1572" y="423677"/>
            <a:ext cx="6677247" cy="903380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Metodología Actualización PDOT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8CBF71-7BD3-4BC4-B7D8-7AFCA6BC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7079" y="1187773"/>
            <a:ext cx="7698428" cy="47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43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0CB4EE-A132-4C01-A1FB-C06B2225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714" y="220226"/>
            <a:ext cx="6177578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Asentamientos Humanos: potencialidades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EE42F-260F-4117-BC5C-9846CE4B8EBA}"/>
              </a:ext>
            </a:extLst>
          </p:cNvPr>
          <p:cNvSpPr txBox="1"/>
          <p:nvPr/>
        </p:nvSpPr>
        <p:spPr>
          <a:xfrm>
            <a:off x="2244303" y="3658956"/>
            <a:ext cx="499469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Infraestructura Logística Puerto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Aeropuerto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(PAL-SF)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60A5CE-4873-4DCD-B3DC-CD342235EB84}"/>
              </a:ext>
            </a:extLst>
          </p:cNvPr>
          <p:cNvSpPr txBox="1"/>
          <p:nvPr/>
        </p:nvSpPr>
        <p:spPr>
          <a:xfrm>
            <a:off x="2257192" y="1754301"/>
            <a:ext cx="2892583" cy="374571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POTENCIALIDADES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874B1E-B18E-4E65-B047-ADD76B5CF445}"/>
              </a:ext>
            </a:extLst>
          </p:cNvPr>
          <p:cNvSpPr txBox="1"/>
          <p:nvPr/>
        </p:nvSpPr>
        <p:spPr>
          <a:xfrm>
            <a:off x="2228216" y="2474759"/>
            <a:ext cx="5010784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Red vial estatal 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3B6A28-7C42-4B50-BF53-61970C60916D}"/>
              </a:ext>
            </a:extLst>
          </p:cNvPr>
          <p:cNvSpPr txBox="1"/>
          <p:nvPr/>
        </p:nvSpPr>
        <p:spPr>
          <a:xfrm>
            <a:off x="2257192" y="3257942"/>
            <a:ext cx="4981808" cy="3379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Sistema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Integrado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Hidroeléctrico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Guayllabamba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283DD1-4FB9-4DF7-B8A6-8FD7F195FA46}"/>
              </a:ext>
            </a:extLst>
          </p:cNvPr>
          <p:cNvSpPr txBox="1"/>
          <p:nvPr/>
        </p:nvSpPr>
        <p:spPr>
          <a:xfrm>
            <a:off x="2236260" y="4052494"/>
            <a:ext cx="499469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Marco legal Nacional e Internacional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D6E005-8412-4FA5-9260-B28F9B52263E}"/>
              </a:ext>
            </a:extLst>
          </p:cNvPr>
          <p:cNvSpPr txBox="1"/>
          <p:nvPr/>
        </p:nvSpPr>
        <p:spPr>
          <a:xfrm>
            <a:off x="2228215" y="4891574"/>
            <a:ext cx="499469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ECODEP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3EA5F5-634C-46B4-B856-9E1160AB2959}"/>
              </a:ext>
            </a:extLst>
          </p:cNvPr>
          <p:cNvSpPr txBox="1"/>
          <p:nvPr/>
        </p:nvSpPr>
        <p:spPr>
          <a:xfrm>
            <a:off x="2228216" y="2842852"/>
            <a:ext cx="5010784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Patrimonio Hídrico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hidro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vías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 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D88295-4B51-4A0C-A199-650EA7A54603}"/>
              </a:ext>
            </a:extLst>
          </p:cNvPr>
          <p:cNvSpPr txBox="1"/>
          <p:nvPr/>
        </p:nvSpPr>
        <p:spPr>
          <a:xfrm>
            <a:off x="2228215" y="4468398"/>
            <a:ext cx="499469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 (GADPE)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8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0CB4EE-A132-4C01-A1FB-C06B2225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714" y="220226"/>
            <a:ext cx="5943599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Político Institucional: problemas priorizados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DBFD220-21EF-4878-B8F1-753F37CB58B1}"/>
              </a:ext>
            </a:extLst>
          </p:cNvPr>
          <p:cNvSpPr txBox="1"/>
          <p:nvPr/>
        </p:nvSpPr>
        <p:spPr>
          <a:xfrm>
            <a:off x="2503716" y="1286264"/>
            <a:ext cx="3189497" cy="374571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PROBLEMAS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ADC14BC-8604-45F4-A0BD-15437E11D219}"/>
              </a:ext>
            </a:extLst>
          </p:cNvPr>
          <p:cNvGraphicFramePr>
            <a:graphicFrameLocks noGrp="1"/>
          </p:cNvGraphicFramePr>
          <p:nvPr/>
        </p:nvGraphicFramePr>
        <p:xfrm>
          <a:off x="1877019" y="2166808"/>
          <a:ext cx="7575453" cy="2537807"/>
        </p:xfrm>
        <a:graphic>
          <a:graphicData uri="http://schemas.openxmlformats.org/drawingml/2006/table">
            <a:tbl>
              <a:tblPr/>
              <a:tblGrid>
                <a:gridCol w="523598">
                  <a:extLst>
                    <a:ext uri="{9D8B030D-6E8A-4147-A177-3AD203B41FA5}">
                      <a16:colId xmlns:a16="http://schemas.microsoft.com/office/drawing/2014/main" val="1076513829"/>
                    </a:ext>
                  </a:extLst>
                </a:gridCol>
                <a:gridCol w="5425361">
                  <a:extLst>
                    <a:ext uri="{9D8B030D-6E8A-4147-A177-3AD203B41FA5}">
                      <a16:colId xmlns:a16="http://schemas.microsoft.com/office/drawing/2014/main" val="1354579872"/>
                    </a:ext>
                  </a:extLst>
                </a:gridCol>
                <a:gridCol w="813247">
                  <a:extLst>
                    <a:ext uri="{9D8B030D-6E8A-4147-A177-3AD203B41FA5}">
                      <a16:colId xmlns:a16="http://schemas.microsoft.com/office/drawing/2014/main" val="1338168385"/>
                    </a:ext>
                  </a:extLst>
                </a:gridCol>
                <a:gridCol w="813247">
                  <a:extLst>
                    <a:ext uri="{9D8B030D-6E8A-4147-A177-3AD203B41FA5}">
                      <a16:colId xmlns:a16="http://schemas.microsoft.com/office/drawing/2014/main" val="2703440877"/>
                    </a:ext>
                  </a:extLst>
                </a:gridCol>
              </a:tblGrid>
              <a:tr h="21922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Ponderación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289394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Débil articulación de la planificación multinivel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544631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Automatización de trámites y servicios pendiente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85712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NORMAS ISO por ejecutar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23091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 presupuestaria por optimizar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210381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Orgánica desalineada al PDOT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70774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Proyectos de presupuesto participativo que se mantienen en curso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797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Capacitación no alineado a la demanda de gestión del PDOT y PEI 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882679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Ausencia de un banco de proyectos para impulsar la inversión privada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759862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dependencia fiscal (transferencia del PGE por el modelo de equidad 96%)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021793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Limitada gestión de ECODEP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026407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capacidad de generación de ingresos propios GADPE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304970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134" marR="6134" marT="61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 porcentaje de financiamiento de  asistencia técnica y cooperación internacional no reembolsable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Crítico</a:t>
                      </a:r>
                    </a:p>
                  </a:txBody>
                  <a:tcPr marL="6134" marR="6134" marT="61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134" marR="6134" marT="61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470171"/>
                  </a:ext>
                </a:extLst>
              </a:tr>
              <a:tr h="1673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Institucional de Simplificación de Tramites Administrativos (LOOETA) pendiente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134" marR="6134" marT="6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66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92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0CB4EE-A132-4C01-A1FB-C06B2225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714" y="220226"/>
            <a:ext cx="5943599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Sistema Político Institucional: potencialidades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02FF4D0C-8FAB-4EFC-9459-72317BFC7592}"/>
              </a:ext>
            </a:extLst>
          </p:cNvPr>
          <p:cNvSpPr txBox="1"/>
          <p:nvPr/>
        </p:nvSpPr>
        <p:spPr>
          <a:xfrm>
            <a:off x="2220611" y="2077721"/>
            <a:ext cx="1569191" cy="306467"/>
          </a:xfrm>
          <a:prstGeom prst="roundRect">
            <a:avLst/>
          </a:prstGeom>
          <a:solidFill>
            <a:srgbClr val="224F24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POTENCIALIDADES</a:t>
            </a:r>
            <a:endParaRPr kumimoji="0" lang="es-EC" sz="89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329146C-DC1A-4189-A0E6-050A14103CF9}"/>
              </a:ext>
            </a:extLst>
          </p:cNvPr>
          <p:cNvSpPr txBox="1"/>
          <p:nvPr/>
        </p:nvSpPr>
        <p:spPr>
          <a:xfrm>
            <a:off x="2240891" y="3117499"/>
            <a:ext cx="515329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Macomunidades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y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Consorcios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FAFA061-718F-4D2C-A17D-CC8911E8A56E}"/>
              </a:ext>
            </a:extLst>
          </p:cNvPr>
          <p:cNvSpPr txBox="1"/>
          <p:nvPr/>
        </p:nvSpPr>
        <p:spPr>
          <a:xfrm>
            <a:off x="2240891" y="4292215"/>
            <a:ext cx="515329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Institucionalidad (GADPE)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11F60C7E-1416-4683-B183-0D509F06782D}"/>
              </a:ext>
            </a:extLst>
          </p:cNvPr>
          <p:cNvSpPr txBox="1"/>
          <p:nvPr/>
        </p:nvSpPr>
        <p:spPr>
          <a:xfrm>
            <a:off x="2231497" y="3509071"/>
            <a:ext cx="515329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Delegación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la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competencia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Cuenca /MAATE/CNC)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1A6F54F8-8FE3-4FB7-A094-4187A391C632}"/>
              </a:ext>
            </a:extLst>
          </p:cNvPr>
          <p:cNvSpPr txBox="1"/>
          <p:nvPr/>
        </p:nvSpPr>
        <p:spPr>
          <a:xfrm>
            <a:off x="2240891" y="2725927"/>
            <a:ext cx="515329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Binacional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30C5DA-6490-44B6-BC2B-11AD59F6BC24}"/>
              </a:ext>
            </a:extLst>
          </p:cNvPr>
          <p:cNvSpPr txBox="1"/>
          <p:nvPr/>
        </p:nvSpPr>
        <p:spPr>
          <a:xfrm>
            <a:off x="2240891" y="3902807"/>
            <a:ext cx="515329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Marco legal Nacional e Internacional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7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A536106-C2AA-41A4-9756-7280F12E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83" y="-1"/>
            <a:ext cx="7940481" cy="72548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B6F1E5-2CC9-4F5D-BCF6-833E171AEDA8}"/>
              </a:ext>
            </a:extLst>
          </p:cNvPr>
          <p:cNvSpPr txBox="1"/>
          <p:nvPr/>
        </p:nvSpPr>
        <p:spPr>
          <a:xfrm rot="16200000">
            <a:off x="-938889" y="1431758"/>
            <a:ext cx="3391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MOT ACTUAL</a:t>
            </a:r>
          </a:p>
        </p:txBody>
      </p:sp>
    </p:spTree>
    <p:extLst>
      <p:ext uri="{BB962C8B-B14F-4D97-AF65-F5344CB8AC3E}">
        <p14:creationId xmlns:p14="http://schemas.microsoft.com/office/powerpoint/2010/main" val="3513861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6FB8608-4CB2-4355-AE48-DB4AF08A4859}"/>
              </a:ext>
            </a:extLst>
          </p:cNvPr>
          <p:cNvSpPr txBox="1">
            <a:spLocks/>
          </p:cNvSpPr>
          <p:nvPr/>
        </p:nvSpPr>
        <p:spPr>
          <a:xfrm>
            <a:off x="2349301" y="2625706"/>
            <a:ext cx="6078988" cy="20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672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252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6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PROPUESTA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335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24FEC72-F047-4D9B-9A9D-462241978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563677"/>
              </p:ext>
            </p:extLst>
          </p:nvPr>
        </p:nvGraphicFramePr>
        <p:xfrm>
          <a:off x="1771049" y="213471"/>
          <a:ext cx="7796463" cy="598049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48007">
                  <a:extLst>
                    <a:ext uri="{9D8B030D-6E8A-4147-A177-3AD203B41FA5}">
                      <a16:colId xmlns:a16="http://schemas.microsoft.com/office/drawing/2014/main" val="2593280778"/>
                    </a:ext>
                  </a:extLst>
                </a:gridCol>
                <a:gridCol w="3248007">
                  <a:extLst>
                    <a:ext uri="{9D8B030D-6E8A-4147-A177-3AD203B41FA5}">
                      <a16:colId xmlns:a16="http://schemas.microsoft.com/office/drawing/2014/main" val="462900945"/>
                    </a:ext>
                  </a:extLst>
                </a:gridCol>
                <a:gridCol w="1300449">
                  <a:extLst>
                    <a:ext uri="{9D8B030D-6E8A-4147-A177-3AD203B41FA5}">
                      <a16:colId xmlns:a16="http://schemas.microsoft.com/office/drawing/2014/main" val="282172865"/>
                    </a:ext>
                  </a:extLst>
                </a:gridCol>
              </a:tblGrid>
              <a:tr h="136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VISIÓN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OBJETIVOS DE DESARROLLO 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SISTEMA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580567"/>
                  </a:ext>
                </a:extLst>
              </a:tr>
              <a:tr h="342229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 el año 2035, Esmeraldas se consolida y desarrolla como una provincia fronteriza, marino-costera y fluvial, reconocida por su rica biodiversidad y resiliencia.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 un territorio productivo y turístico, que favorece oportunidades de emprendimientos e inversión extranjera, impulsando su competitividad y crecimiento económico.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 identidad cultural y patrimonial se preserva y enriquece, en una sociedad intercultural, inclusiva, de gente acogedora y alegre, que vive y trabaja en un entorno seguro y en paz.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Está integrada y articulada a nivel nacional e internacional a través de una red multimodal de transporte, conectividad tecnológica y energética.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Gobernada de manera transparente y eficiente, es un referente de buen gobierno.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OD1 Promover la conservación y el uso sostenible de la biodiversidad y los recursos naturales.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Físico Ambiental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92711368"/>
                  </a:ext>
                </a:extLst>
              </a:tr>
              <a:tr h="2798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OD2 Establecer un marco integral de gestión del riesgo ante desastres naturales y antrópicos.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769160"/>
                  </a:ext>
                </a:extLst>
              </a:tr>
              <a:tr h="8578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OD3 Promover un entorno favorable para el emprendimiento y la inversión, dinamizando la economía de los sectores estratégicos de la economía azul, la agricultura sostenible, el turismo, la infraestructura de riego y logística, generadores de empleo digno y crecimiento económico inclusivo.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Económico Productivo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13305337"/>
                  </a:ext>
                </a:extLst>
              </a:tr>
              <a:tr h="5670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OD4 Fortalecer la identidad y el patrimonio, impulsar. acciones afirmativas de promoción de derechos, y reducir las brechas de acceso inclusivo e igualitario a salud, educación, cultura, recreación, deporte y seguridad.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Socio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Cultural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41081922"/>
                  </a:ext>
                </a:extLst>
              </a:tr>
              <a:tr h="6374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OD5 Impulsar una red de asentamientos humanos sostenibles y cohesionados territorialmente, con modernas infraestructuras de conectividad multimodal, tecnológica y de energías renovables.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Asentamientos Humanos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12961884"/>
                  </a:ext>
                </a:extLst>
              </a:tr>
              <a:tr h="4781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OD6 Instituir un marco de gobernanza transparente y participativa, que favorezca la articulación multinivel, y la proyección internacional del territorio.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Político Institucional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9544495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D200E4B-9378-4C89-B416-CBB02F746A7D}"/>
              </a:ext>
            </a:extLst>
          </p:cNvPr>
          <p:cNvSpPr txBox="1"/>
          <p:nvPr/>
        </p:nvSpPr>
        <p:spPr>
          <a:xfrm rot="16200000">
            <a:off x="-913560" y="1431758"/>
            <a:ext cx="3340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VISIÓN 2035</a:t>
            </a:r>
          </a:p>
        </p:txBody>
      </p:sp>
    </p:spTree>
    <p:extLst>
      <p:ext uri="{BB962C8B-B14F-4D97-AF65-F5344CB8AC3E}">
        <p14:creationId xmlns:p14="http://schemas.microsoft.com/office/powerpoint/2010/main" val="355629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>
            <a:extLst>
              <a:ext uri="{FF2B5EF4-FFF2-40B4-BE49-F238E27FC236}">
                <a16:creationId xmlns:a16="http://schemas.microsoft.com/office/drawing/2014/main" id="{95030086-96EB-4801-B4CB-7B1CDEDC5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897" y="220226"/>
            <a:ext cx="7469000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Alineación PDOT con Objetivos  ODS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27BE41A-836E-40BB-9262-785C15F4F623}"/>
              </a:ext>
            </a:extLst>
          </p:cNvPr>
          <p:cNvGrpSpPr/>
          <p:nvPr/>
        </p:nvGrpSpPr>
        <p:grpSpPr>
          <a:xfrm>
            <a:off x="1818897" y="808770"/>
            <a:ext cx="7662379" cy="5472240"/>
            <a:chOff x="2010259" y="808770"/>
            <a:chExt cx="7662379" cy="5472240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4AD2B96A-5F74-40F9-B631-842B69C55C69}"/>
                </a:ext>
              </a:extLst>
            </p:cNvPr>
            <p:cNvGrpSpPr/>
            <p:nvPr/>
          </p:nvGrpSpPr>
          <p:grpSpPr>
            <a:xfrm>
              <a:off x="3296400" y="2719209"/>
              <a:ext cx="628185" cy="715947"/>
              <a:chOff x="2508172" y="2794265"/>
              <a:chExt cx="886374" cy="968641"/>
            </a:xfrm>
          </p:grpSpPr>
          <p:pic>
            <p:nvPicPr>
              <p:cNvPr id="113" name="Picture 2">
                <a:extLst>
                  <a:ext uri="{FF2B5EF4-FFF2-40B4-BE49-F238E27FC236}">
                    <a16:creationId xmlns:a16="http://schemas.microsoft.com/office/drawing/2014/main" id="{01ACDA20-6BB8-43D7-9AD8-DDAE418C55D6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241" b="74338"/>
              <a:stretch/>
            </p:blipFill>
            <p:spPr bwMode="auto">
              <a:xfrm>
                <a:off x="2508172" y="2806718"/>
                <a:ext cx="445916" cy="45546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34DB415D-3472-4915-9AA9-0B97B3A0B4CF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29" r="66882" b="73483"/>
              <a:stretch/>
            </p:blipFill>
            <p:spPr bwMode="auto">
              <a:xfrm>
                <a:off x="2983304" y="2794265"/>
                <a:ext cx="411242" cy="46791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5" name="Imagen 114">
                <a:extLst>
                  <a:ext uri="{FF2B5EF4-FFF2-40B4-BE49-F238E27FC236}">
                    <a16:creationId xmlns:a16="http://schemas.microsoft.com/office/drawing/2014/main" id="{71FCE391-55D1-468C-BB08-8C41B19BE10C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38"/>
              <a:stretch/>
            </p:blipFill>
            <p:spPr>
              <a:xfrm>
                <a:off x="2536959" y="3312781"/>
                <a:ext cx="388342" cy="450125"/>
              </a:xfrm>
              <a:prstGeom prst="rect">
                <a:avLst/>
              </a:prstGeom>
            </p:spPr>
          </p:pic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id="{837AB423-3B5F-4235-BBA4-D6714ACF0F13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4754" y="3312780"/>
                <a:ext cx="388342" cy="450125"/>
              </a:xfrm>
              <a:prstGeom prst="rect">
                <a:avLst/>
              </a:prstGeom>
              <a:noFill/>
            </p:spPr>
          </p:pic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E23AC60D-A3DC-4D46-A2E6-F680A94CA312}"/>
                </a:ext>
              </a:extLst>
            </p:cNvPr>
            <p:cNvGrpSpPr/>
            <p:nvPr/>
          </p:nvGrpSpPr>
          <p:grpSpPr>
            <a:xfrm>
              <a:off x="3276517" y="4677133"/>
              <a:ext cx="673121" cy="364463"/>
              <a:chOff x="2508172" y="4183618"/>
              <a:chExt cx="929340" cy="559322"/>
            </a:xfrm>
          </p:grpSpPr>
          <p:pic>
            <p:nvPicPr>
              <p:cNvPr id="111" name="Imagen 110">
                <a:extLst>
                  <a:ext uri="{FF2B5EF4-FFF2-40B4-BE49-F238E27FC236}">
                    <a16:creationId xmlns:a16="http://schemas.microsoft.com/office/drawing/2014/main" id="{91489752-85AE-4538-A889-1216509669EB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172" y="4282876"/>
                <a:ext cx="410387" cy="450125"/>
              </a:xfrm>
              <a:prstGeom prst="rect">
                <a:avLst/>
              </a:prstGeom>
              <a:noFill/>
            </p:spPr>
          </p:pic>
          <p:pic>
            <p:nvPicPr>
              <p:cNvPr id="112" name="Imagen 111">
                <a:extLst>
                  <a:ext uri="{FF2B5EF4-FFF2-40B4-BE49-F238E27FC236}">
                    <a16:creationId xmlns:a16="http://schemas.microsoft.com/office/drawing/2014/main" id="{9AB38A01-F9BB-446F-939F-F8B7276C8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0337" y="4183618"/>
                <a:ext cx="497175" cy="559322"/>
              </a:xfrm>
              <a:prstGeom prst="rect">
                <a:avLst/>
              </a:prstGeom>
            </p:spPr>
          </p:pic>
        </p:grp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F870456B-DF21-4898-923A-067D30123B1E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027" y="1569300"/>
              <a:ext cx="271278" cy="291859"/>
            </a:xfrm>
            <a:prstGeom prst="rect">
              <a:avLst/>
            </a:prstGeom>
            <a:noFill/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026EFE53-EE87-4E2B-967E-44F361520585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921" y="1891813"/>
              <a:ext cx="256879" cy="314344"/>
            </a:xfrm>
            <a:prstGeom prst="rect">
              <a:avLst/>
            </a:prstGeom>
            <a:noFill/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65E327CC-1299-4F35-9429-25B8C54D479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978" y="1892208"/>
              <a:ext cx="277496" cy="313950"/>
            </a:xfrm>
            <a:prstGeom prst="rect">
              <a:avLst/>
            </a:prstGeom>
            <a:noFill/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1E218044-E8CB-4B9D-9DCD-CE10832B655F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" r="2720"/>
            <a:stretch/>
          </p:blipFill>
          <p:spPr>
            <a:xfrm>
              <a:off x="3562921" y="1565514"/>
              <a:ext cx="256879" cy="295646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A9FF7337-0F13-4E0E-B615-41933C253A64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8" y="2228019"/>
              <a:ext cx="277496" cy="314344"/>
            </a:xfrm>
            <a:prstGeom prst="rect">
              <a:avLst/>
            </a:prstGeom>
          </p:spPr>
        </p:pic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1638606F-0F17-4F4D-A6EB-5EE8CDCF9762}"/>
                </a:ext>
              </a:extLst>
            </p:cNvPr>
            <p:cNvGrpSpPr/>
            <p:nvPr/>
          </p:nvGrpSpPr>
          <p:grpSpPr>
            <a:xfrm>
              <a:off x="3304527" y="3684465"/>
              <a:ext cx="638486" cy="701789"/>
              <a:chOff x="2381964" y="4852870"/>
              <a:chExt cx="1023764" cy="1174291"/>
            </a:xfrm>
          </p:grpSpPr>
          <p:pic>
            <p:nvPicPr>
              <p:cNvPr id="107" name="Imagen 106">
                <a:extLst>
                  <a:ext uri="{FF2B5EF4-FFF2-40B4-BE49-F238E27FC236}">
                    <a16:creationId xmlns:a16="http://schemas.microsoft.com/office/drawing/2014/main" id="{9EB8046C-FFA8-4452-9C17-EAF6CA789286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964" y="5486585"/>
                <a:ext cx="486022" cy="540576"/>
              </a:xfrm>
              <a:prstGeom prst="rect">
                <a:avLst/>
              </a:prstGeom>
            </p:spPr>
          </p:pic>
          <p:pic>
            <p:nvPicPr>
              <p:cNvPr id="108" name="Imagen 107">
                <a:extLst>
                  <a:ext uri="{FF2B5EF4-FFF2-40B4-BE49-F238E27FC236}">
                    <a16:creationId xmlns:a16="http://schemas.microsoft.com/office/drawing/2014/main" id="{8AB65521-AF62-4D3B-96F6-876890454508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852870"/>
                <a:ext cx="537741" cy="593325"/>
              </a:xfrm>
              <a:prstGeom prst="rect">
                <a:avLst/>
              </a:prstGeom>
            </p:spPr>
          </p:pic>
          <p:pic>
            <p:nvPicPr>
              <p:cNvPr id="109" name="Imagen 108">
                <a:extLst>
                  <a:ext uri="{FF2B5EF4-FFF2-40B4-BE49-F238E27FC236}">
                    <a16:creationId xmlns:a16="http://schemas.microsoft.com/office/drawing/2014/main" id="{6F6DB011-F971-408B-A594-4967707A84E2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7042" y="5486584"/>
                <a:ext cx="508686" cy="540576"/>
              </a:xfrm>
              <a:prstGeom prst="rect">
                <a:avLst/>
              </a:prstGeom>
              <a:noFill/>
            </p:spPr>
          </p:pic>
          <p:pic>
            <p:nvPicPr>
              <p:cNvPr id="110" name="Imagen 109">
                <a:extLst>
                  <a:ext uri="{FF2B5EF4-FFF2-40B4-BE49-F238E27FC236}">
                    <a16:creationId xmlns:a16="http://schemas.microsoft.com/office/drawing/2014/main" id="{6A7C63D9-D481-4774-8B56-3D570CCB0B63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964" y="4877865"/>
                <a:ext cx="468064" cy="568329"/>
              </a:xfrm>
              <a:prstGeom prst="rect">
                <a:avLst/>
              </a:prstGeom>
            </p:spPr>
          </p:pic>
        </p:grp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81F5058C-FFE4-4A4C-8019-8F2DD8512B42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522" y="2234447"/>
              <a:ext cx="269210" cy="313015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1E214CE0-4B14-48CE-8BF5-25A5DAB4FB85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475" y="2232696"/>
              <a:ext cx="266324" cy="309667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AC433A6E-A6B0-46CA-928F-0D50825C2569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947" y="2036747"/>
              <a:ext cx="265870" cy="313008"/>
            </a:xfrm>
            <a:prstGeom prst="rect">
              <a:avLst/>
            </a:prstGeom>
            <a:noFill/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D62EFF7A-D0A1-4A95-83D5-844459EC1422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038" y="1896011"/>
              <a:ext cx="263586" cy="303585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0235DF87-089E-4BE9-8D19-6BD12112DB65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714" y="4063190"/>
              <a:ext cx="282692" cy="323063"/>
            </a:xfrm>
            <a:prstGeom prst="rect">
              <a:avLst/>
            </a:prstGeom>
            <a:noFill/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650A4AB0-7D1C-4E38-837A-72CA2169A9B2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" r="2720"/>
            <a:stretch/>
          </p:blipFill>
          <p:spPr>
            <a:xfrm>
              <a:off x="3955714" y="3690738"/>
              <a:ext cx="299525" cy="354587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60588C55-540C-4D51-BDDE-D5D44FD6E3F5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978" y="1559155"/>
              <a:ext cx="262262" cy="302005"/>
            </a:xfrm>
            <a:prstGeom prst="rect">
              <a:avLst/>
            </a:prstGeom>
            <a:noFill/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D008C854-DF4B-47C4-B15F-A46A363164B6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55" r="7148"/>
            <a:stretch/>
          </p:blipFill>
          <p:spPr>
            <a:xfrm>
              <a:off x="3946549" y="2742391"/>
              <a:ext cx="309706" cy="322668"/>
            </a:xfrm>
            <a:prstGeom prst="rect">
              <a:avLst/>
            </a:prstGeom>
          </p:spPr>
        </p:pic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0EED146D-9FA9-4534-BFF7-10D84D7F730C}"/>
                </a:ext>
              </a:extLst>
            </p:cNvPr>
            <p:cNvGrpSpPr/>
            <p:nvPr/>
          </p:nvGrpSpPr>
          <p:grpSpPr>
            <a:xfrm>
              <a:off x="3284697" y="5373421"/>
              <a:ext cx="638486" cy="701789"/>
              <a:chOff x="2381964" y="4852870"/>
              <a:chExt cx="1023764" cy="1174291"/>
            </a:xfrm>
          </p:grpSpPr>
          <p:pic>
            <p:nvPicPr>
              <p:cNvPr id="103" name="Imagen 102">
                <a:extLst>
                  <a:ext uri="{FF2B5EF4-FFF2-40B4-BE49-F238E27FC236}">
                    <a16:creationId xmlns:a16="http://schemas.microsoft.com/office/drawing/2014/main" id="{4E472758-35E8-4FEF-B601-CE9E7D298221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964" y="5486585"/>
                <a:ext cx="486022" cy="540576"/>
              </a:xfrm>
              <a:prstGeom prst="rect">
                <a:avLst/>
              </a:prstGeom>
            </p:spPr>
          </p:pic>
          <p:pic>
            <p:nvPicPr>
              <p:cNvPr id="104" name="Imagen 103">
                <a:extLst>
                  <a:ext uri="{FF2B5EF4-FFF2-40B4-BE49-F238E27FC236}">
                    <a16:creationId xmlns:a16="http://schemas.microsoft.com/office/drawing/2014/main" id="{A196F4DD-1446-421E-98C8-FD0BDF083C00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852870"/>
                <a:ext cx="537741" cy="593325"/>
              </a:xfrm>
              <a:prstGeom prst="rect">
                <a:avLst/>
              </a:prstGeom>
            </p:spPr>
          </p:pic>
          <p:pic>
            <p:nvPicPr>
              <p:cNvPr id="105" name="Imagen 104">
                <a:extLst>
                  <a:ext uri="{FF2B5EF4-FFF2-40B4-BE49-F238E27FC236}">
                    <a16:creationId xmlns:a16="http://schemas.microsoft.com/office/drawing/2014/main" id="{DD001863-E53C-4303-82A7-87D8C345716E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7042" y="5486584"/>
                <a:ext cx="508686" cy="540576"/>
              </a:xfrm>
              <a:prstGeom prst="rect">
                <a:avLst/>
              </a:prstGeom>
              <a:noFill/>
            </p:spPr>
          </p:pic>
          <p:pic>
            <p:nvPicPr>
              <p:cNvPr id="106" name="Imagen 105">
                <a:extLst>
                  <a:ext uri="{FF2B5EF4-FFF2-40B4-BE49-F238E27FC236}">
                    <a16:creationId xmlns:a16="http://schemas.microsoft.com/office/drawing/2014/main" id="{54FF3E89-001A-415F-BB93-3AA3CB9759C8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964" y="4877865"/>
                <a:ext cx="468064" cy="568329"/>
              </a:xfrm>
              <a:prstGeom prst="rect">
                <a:avLst/>
              </a:prstGeom>
            </p:spPr>
          </p:pic>
        </p:grpSp>
        <p:sp>
          <p:nvSpPr>
            <p:cNvPr id="56" name="Triángulo rectángulo 55">
              <a:extLst>
                <a:ext uri="{FF2B5EF4-FFF2-40B4-BE49-F238E27FC236}">
                  <a16:creationId xmlns:a16="http://schemas.microsoft.com/office/drawing/2014/main" id="{3516D21C-991C-4F18-AE9D-2C5061B3AAA5}"/>
                </a:ext>
              </a:extLst>
            </p:cNvPr>
            <p:cNvSpPr/>
            <p:nvPr/>
          </p:nvSpPr>
          <p:spPr>
            <a:xfrm rot="13138599">
              <a:off x="2830928" y="1967044"/>
              <a:ext cx="315517" cy="385375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57" name="Triángulo rectángulo 56">
              <a:extLst>
                <a:ext uri="{FF2B5EF4-FFF2-40B4-BE49-F238E27FC236}">
                  <a16:creationId xmlns:a16="http://schemas.microsoft.com/office/drawing/2014/main" id="{3DFB4CA2-4377-4279-82B8-C40077230F53}"/>
                </a:ext>
              </a:extLst>
            </p:cNvPr>
            <p:cNvSpPr/>
            <p:nvPr/>
          </p:nvSpPr>
          <p:spPr>
            <a:xfrm rot="13138599">
              <a:off x="2833921" y="2909769"/>
              <a:ext cx="315517" cy="385375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58" name="Triángulo rectángulo 57">
              <a:extLst>
                <a:ext uri="{FF2B5EF4-FFF2-40B4-BE49-F238E27FC236}">
                  <a16:creationId xmlns:a16="http://schemas.microsoft.com/office/drawing/2014/main" id="{99E5093F-43CA-4C1A-BAE6-469450A2A51A}"/>
                </a:ext>
              </a:extLst>
            </p:cNvPr>
            <p:cNvSpPr/>
            <p:nvPr/>
          </p:nvSpPr>
          <p:spPr>
            <a:xfrm rot="13138599">
              <a:off x="2819439" y="4748349"/>
              <a:ext cx="315517" cy="385375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59" name="Triángulo rectángulo 58">
              <a:extLst>
                <a:ext uri="{FF2B5EF4-FFF2-40B4-BE49-F238E27FC236}">
                  <a16:creationId xmlns:a16="http://schemas.microsoft.com/office/drawing/2014/main" id="{D5189FCE-93C1-418C-9DE4-98AA5AA79170}"/>
                </a:ext>
              </a:extLst>
            </p:cNvPr>
            <p:cNvSpPr/>
            <p:nvPr/>
          </p:nvSpPr>
          <p:spPr>
            <a:xfrm rot="13138599">
              <a:off x="2770521" y="5605778"/>
              <a:ext cx="315517" cy="385375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60" name="Triángulo rectángulo 59">
              <a:extLst>
                <a:ext uri="{FF2B5EF4-FFF2-40B4-BE49-F238E27FC236}">
                  <a16:creationId xmlns:a16="http://schemas.microsoft.com/office/drawing/2014/main" id="{5A785CE2-1704-45E2-B361-539DBF3564F6}"/>
                </a:ext>
              </a:extLst>
            </p:cNvPr>
            <p:cNvSpPr/>
            <p:nvPr/>
          </p:nvSpPr>
          <p:spPr>
            <a:xfrm rot="13138599">
              <a:off x="2812188" y="3870501"/>
              <a:ext cx="315517" cy="385375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A67DE67B-CBAA-430D-950F-1CD82FF60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2389" y="2970991"/>
              <a:ext cx="1527356" cy="1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3642A27D-39E7-445D-9FF1-E5DD52D98B3A}"/>
                </a:ext>
              </a:extLst>
            </p:cNvPr>
            <p:cNvCxnSpPr>
              <a:cxnSpLocks/>
            </p:cNvCxnSpPr>
            <p:nvPr/>
          </p:nvCxnSpPr>
          <p:spPr>
            <a:xfrm>
              <a:off x="4432389" y="3900943"/>
              <a:ext cx="153500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699CE787-6999-4484-A2F8-1761C684D93C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35" y="3349008"/>
              <a:ext cx="72945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de flecha 63">
              <a:extLst>
                <a:ext uri="{FF2B5EF4-FFF2-40B4-BE49-F238E27FC236}">
                  <a16:creationId xmlns:a16="http://schemas.microsoft.com/office/drawing/2014/main" id="{C67583AA-DE5B-4EDB-90E5-88D79516B121}"/>
                </a:ext>
              </a:extLst>
            </p:cNvPr>
            <p:cNvCxnSpPr>
              <a:cxnSpLocks/>
            </p:cNvCxnSpPr>
            <p:nvPr/>
          </p:nvCxnSpPr>
          <p:spPr>
            <a:xfrm>
              <a:off x="4084168" y="4877152"/>
              <a:ext cx="1909435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46ED98F4-9B3C-48E3-8B1C-3651C4FB63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168" y="5742652"/>
              <a:ext cx="187557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04129F65-2136-4A67-8F65-B07CE923926C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1522672"/>
              <a:ext cx="0" cy="408401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>
              <a:extLst>
                <a:ext uri="{FF2B5EF4-FFF2-40B4-BE49-F238E27FC236}">
                  <a16:creationId xmlns:a16="http://schemas.microsoft.com/office/drawing/2014/main" id="{F5526E00-08AD-4D9F-A70C-C328A2AB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5608259"/>
              <a:ext cx="112931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44E3A6EB-75BA-44F4-B5B8-37DAF857E802}"/>
                </a:ext>
              </a:extLst>
            </p:cNvPr>
            <p:cNvCxnSpPr>
              <a:cxnSpLocks/>
            </p:cNvCxnSpPr>
            <p:nvPr/>
          </p:nvCxnSpPr>
          <p:spPr>
            <a:xfrm>
              <a:off x="4986237" y="2970991"/>
              <a:ext cx="0" cy="1666175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>
              <a:extLst>
                <a:ext uri="{FF2B5EF4-FFF2-40B4-BE49-F238E27FC236}">
                  <a16:creationId xmlns:a16="http://schemas.microsoft.com/office/drawing/2014/main" id="{D76A13BD-AFEF-4902-9EAB-A1C1B7E8D5AA}"/>
                </a:ext>
              </a:extLst>
            </p:cNvPr>
            <p:cNvCxnSpPr>
              <a:cxnSpLocks/>
            </p:cNvCxnSpPr>
            <p:nvPr/>
          </p:nvCxnSpPr>
          <p:spPr>
            <a:xfrm>
              <a:off x="4986237" y="4637166"/>
              <a:ext cx="973505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6420C4FD-51C0-41E9-8B14-6D2B48CB6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4325" y="1761678"/>
              <a:ext cx="3610" cy="378652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D375E1C5-80FB-4673-8CA0-0996D7A72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7752" y="1625307"/>
              <a:ext cx="4351" cy="411734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de flecha 71">
              <a:extLst>
                <a:ext uri="{FF2B5EF4-FFF2-40B4-BE49-F238E27FC236}">
                  <a16:creationId xmlns:a16="http://schemas.microsoft.com/office/drawing/2014/main" id="{5EE62314-D258-4D59-9D00-69D65566B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5726" y="1638153"/>
              <a:ext cx="823320" cy="1022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de flecha 72">
              <a:extLst>
                <a:ext uri="{FF2B5EF4-FFF2-40B4-BE49-F238E27FC236}">
                  <a16:creationId xmlns:a16="http://schemas.microsoft.com/office/drawing/2014/main" id="{F761AA88-7756-46B7-BD7E-B0955CDE3735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5227963"/>
              <a:ext cx="112931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de flecha 73">
              <a:extLst>
                <a:ext uri="{FF2B5EF4-FFF2-40B4-BE49-F238E27FC236}">
                  <a16:creationId xmlns:a16="http://schemas.microsoft.com/office/drawing/2014/main" id="{A70BF66F-30F9-408A-AE3F-7DEB3E5B0FC1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3718263"/>
              <a:ext cx="112931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de flecha 74">
              <a:extLst>
                <a:ext uri="{FF2B5EF4-FFF2-40B4-BE49-F238E27FC236}">
                  <a16:creationId xmlns:a16="http://schemas.microsoft.com/office/drawing/2014/main" id="{5BFE4744-88F4-4C94-8734-94BFA44DCED2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3155703"/>
              <a:ext cx="112644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de flecha 75">
              <a:extLst>
                <a:ext uri="{FF2B5EF4-FFF2-40B4-BE49-F238E27FC236}">
                  <a16:creationId xmlns:a16="http://schemas.microsoft.com/office/drawing/2014/main" id="{FB5749C5-65EB-4528-B78B-B761D9C8A1C6}"/>
                </a:ext>
              </a:extLst>
            </p:cNvPr>
            <p:cNvCxnSpPr>
              <a:cxnSpLocks/>
            </p:cNvCxnSpPr>
            <p:nvPr/>
          </p:nvCxnSpPr>
          <p:spPr>
            <a:xfrm>
              <a:off x="4444380" y="2141973"/>
              <a:ext cx="1523010" cy="640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de flecha 76">
              <a:extLst>
                <a:ext uri="{FF2B5EF4-FFF2-40B4-BE49-F238E27FC236}">
                  <a16:creationId xmlns:a16="http://schemas.microsoft.com/office/drawing/2014/main" id="{3CF27C4C-304C-4EB9-BB33-B1179656F626}"/>
                </a:ext>
              </a:extLst>
            </p:cNvPr>
            <p:cNvCxnSpPr>
              <a:cxnSpLocks/>
            </p:cNvCxnSpPr>
            <p:nvPr/>
          </p:nvCxnSpPr>
          <p:spPr>
            <a:xfrm>
              <a:off x="4830431" y="1522672"/>
              <a:ext cx="1136959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Diagrama de flujo: conector 77">
              <a:extLst>
                <a:ext uri="{FF2B5EF4-FFF2-40B4-BE49-F238E27FC236}">
                  <a16:creationId xmlns:a16="http://schemas.microsoft.com/office/drawing/2014/main" id="{4C8FC33B-20E2-4210-B40F-7A801866552D}"/>
                </a:ext>
              </a:extLst>
            </p:cNvPr>
            <p:cNvSpPr/>
            <p:nvPr/>
          </p:nvSpPr>
          <p:spPr>
            <a:xfrm>
              <a:off x="2260878" y="2834739"/>
              <a:ext cx="481086" cy="460438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8C6DB032-ADC4-4387-A413-28D53A9078B6}"/>
                </a:ext>
              </a:extLst>
            </p:cNvPr>
            <p:cNvGrpSpPr/>
            <p:nvPr/>
          </p:nvGrpSpPr>
          <p:grpSpPr>
            <a:xfrm>
              <a:off x="2273919" y="1913632"/>
              <a:ext cx="481086" cy="460438"/>
              <a:chOff x="1552816" y="1857583"/>
              <a:chExt cx="625317" cy="591135"/>
            </a:xfrm>
          </p:grpSpPr>
          <p:sp>
            <p:nvSpPr>
              <p:cNvPr id="101" name="Diagrama de flujo: conector 100">
                <a:extLst>
                  <a:ext uri="{FF2B5EF4-FFF2-40B4-BE49-F238E27FC236}">
                    <a16:creationId xmlns:a16="http://schemas.microsoft.com/office/drawing/2014/main" id="{32036AB3-2141-46FE-8A28-0B9E9DD57074}"/>
                  </a:ext>
                </a:extLst>
              </p:cNvPr>
              <p:cNvSpPr/>
              <p:nvPr/>
            </p:nvSpPr>
            <p:spPr>
              <a:xfrm>
                <a:off x="1552816" y="1857583"/>
                <a:ext cx="625317" cy="59113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102" name="Gráfico 101" descr="Planta">
                <a:extLst>
                  <a:ext uri="{FF2B5EF4-FFF2-40B4-BE49-F238E27FC236}">
                    <a16:creationId xmlns:a16="http://schemas.microsoft.com/office/drawing/2014/main" id="{9506CB6B-513B-47FD-8083-3C672A120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631758" y="1941360"/>
                <a:ext cx="444418" cy="444418"/>
              </a:xfrm>
              <a:prstGeom prst="rect">
                <a:avLst/>
              </a:prstGeom>
            </p:spPr>
          </p:pic>
        </p:grpSp>
        <p:sp>
          <p:nvSpPr>
            <p:cNvPr id="80" name="Diagrama de flujo: conector 79">
              <a:extLst>
                <a:ext uri="{FF2B5EF4-FFF2-40B4-BE49-F238E27FC236}">
                  <a16:creationId xmlns:a16="http://schemas.microsoft.com/office/drawing/2014/main" id="{35B8DCE7-EC42-4546-B2D3-2DAEF430F591}"/>
                </a:ext>
              </a:extLst>
            </p:cNvPr>
            <p:cNvSpPr/>
            <p:nvPr/>
          </p:nvSpPr>
          <p:spPr>
            <a:xfrm>
              <a:off x="2289240" y="3834132"/>
              <a:ext cx="481086" cy="460438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81" name="Diagrama de flujo: conector 80">
              <a:extLst>
                <a:ext uri="{FF2B5EF4-FFF2-40B4-BE49-F238E27FC236}">
                  <a16:creationId xmlns:a16="http://schemas.microsoft.com/office/drawing/2014/main" id="{CCED0A98-5111-4EE0-A68C-7DC44FCB6C68}"/>
                </a:ext>
              </a:extLst>
            </p:cNvPr>
            <p:cNvSpPr/>
            <p:nvPr/>
          </p:nvSpPr>
          <p:spPr>
            <a:xfrm>
              <a:off x="2289240" y="5538654"/>
              <a:ext cx="481086" cy="460438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82" name="Diagrama de flujo: conector 81">
              <a:extLst>
                <a:ext uri="{FF2B5EF4-FFF2-40B4-BE49-F238E27FC236}">
                  <a16:creationId xmlns:a16="http://schemas.microsoft.com/office/drawing/2014/main" id="{1A1E7EBD-5AA7-462E-B9FD-F43E6F2624D7}"/>
                </a:ext>
              </a:extLst>
            </p:cNvPr>
            <p:cNvSpPr/>
            <p:nvPr/>
          </p:nvSpPr>
          <p:spPr>
            <a:xfrm>
              <a:off x="2307107" y="4723311"/>
              <a:ext cx="481086" cy="460438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1F13CE33-7658-4E06-8338-41F6AB354CA9}"/>
                </a:ext>
              </a:extLst>
            </p:cNvPr>
            <p:cNvSpPr/>
            <p:nvPr/>
          </p:nvSpPr>
          <p:spPr>
            <a:xfrm>
              <a:off x="6072525" y="1209007"/>
              <a:ext cx="3567893" cy="60016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anchor="ctr">
              <a:spAutoFit/>
            </a:bodyPr>
            <a:lstStyle/>
            <a:p>
              <a:r>
                <a:rPr lang="es-EC" sz="11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OD1 </a:t>
              </a:r>
              <a:r>
                <a:rPr lang="es-EC" sz="1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Promover la conservación y el uso sostenible de la biodiversidad y los recursos naturales.</a:t>
              </a:r>
            </a:p>
            <a:p>
              <a:endParaRPr lang="es-EC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0424110E-4844-41EC-8A48-F294C8EB8120}"/>
                </a:ext>
              </a:extLst>
            </p:cNvPr>
            <p:cNvSpPr/>
            <p:nvPr/>
          </p:nvSpPr>
          <p:spPr>
            <a:xfrm>
              <a:off x="6081045" y="1870980"/>
              <a:ext cx="3551684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r>
                <a:rPr lang="es-EC" sz="14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OD2 </a:t>
              </a:r>
              <a:r>
                <a:rPr lang="es-EC" sz="1400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Establecer un marco integral de gestión del riesgo ante 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desastres</a:t>
              </a:r>
              <a:r>
                <a:rPr lang="es-EC" sz="1400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naturales y antrópicos.</a:t>
              </a:r>
              <a:endParaRPr lang="es-EC" sz="14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D7EBCD44-9104-4F07-AB77-3B5A99E4ED9A}"/>
                </a:ext>
              </a:extLst>
            </p:cNvPr>
            <p:cNvSpPr/>
            <p:nvPr/>
          </p:nvSpPr>
          <p:spPr>
            <a:xfrm>
              <a:off x="6062036" y="2456011"/>
              <a:ext cx="3588870" cy="10618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EC" sz="105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OD3</a:t>
              </a:r>
              <a:r>
                <a:rPr lang="es-EC" sz="105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Promover un entorno favorable para el emprendimiento y la inversión, dinamizando la economía de los sectores estratégicos de la economía azul, la agricultura sostenible, el turismo, la infraestructura de riego y logística, generadores de empleo digno y crecimiento económico inclusivo.</a:t>
              </a:r>
              <a:endPara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Gráfico 85" descr="Reunión">
              <a:extLst>
                <a:ext uri="{FF2B5EF4-FFF2-40B4-BE49-F238E27FC236}">
                  <a16:creationId xmlns:a16="http://schemas.microsoft.com/office/drawing/2014/main" id="{556619EB-7DC1-401E-A472-173FA3D8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332250" y="3883394"/>
              <a:ext cx="355181" cy="359593"/>
            </a:xfrm>
            <a:prstGeom prst="rect">
              <a:avLst/>
            </a:prstGeom>
          </p:spPr>
        </p:pic>
        <p:pic>
          <p:nvPicPr>
            <p:cNvPr id="87" name="Gráfico 86" descr="Engranaje único">
              <a:extLst>
                <a:ext uri="{FF2B5EF4-FFF2-40B4-BE49-F238E27FC236}">
                  <a16:creationId xmlns:a16="http://schemas.microsoft.com/office/drawing/2014/main" id="{37409F31-BDD2-4B8E-BB6E-1FBF1184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312869" y="2881241"/>
              <a:ext cx="372850" cy="322003"/>
            </a:xfrm>
            <a:prstGeom prst="rect">
              <a:avLst/>
            </a:prstGeom>
          </p:spPr>
        </p:pic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72529C72-CD30-467D-90E5-DF8908AF4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6757" r="90000">
                          <a14:foregroundMark x1="28649" y1="56486" x2="57568" y2="53108"/>
                          <a14:foregroundMark x1="57568" y1="53108" x2="73243" y2="37297"/>
                          <a14:foregroundMark x1="7703" y1="51757" x2="7703" y2="51757"/>
                          <a14:foregroundMark x1="69324" y1="23108" x2="69324" y2="23108"/>
                          <a14:foregroundMark x1="72027" y1="16486" x2="72027" y2="16486"/>
                          <a14:foregroundMark x1="6757" y1="52297" x2="6757" y2="522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3456" y="4793114"/>
              <a:ext cx="272791" cy="276180"/>
            </a:xfrm>
            <a:prstGeom prst="rect">
              <a:avLst/>
            </a:prstGeom>
          </p:spPr>
        </p:pic>
        <p:pic>
          <p:nvPicPr>
            <p:cNvPr id="89" name="Gráfico 88" descr="Centro educativo">
              <a:extLst>
                <a:ext uri="{FF2B5EF4-FFF2-40B4-BE49-F238E27FC236}">
                  <a16:creationId xmlns:a16="http://schemas.microsoft.com/office/drawing/2014/main" id="{DD3F0743-D23D-4E1A-87DD-855746D2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343747" y="5538654"/>
              <a:ext cx="391704" cy="358283"/>
            </a:xfrm>
            <a:prstGeom prst="rect">
              <a:avLst/>
            </a:prstGeom>
          </p:spPr>
        </p:pic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19CA433F-F248-448D-B4F0-4E958888E60B}"/>
                </a:ext>
              </a:extLst>
            </p:cNvPr>
            <p:cNvSpPr/>
            <p:nvPr/>
          </p:nvSpPr>
          <p:spPr>
            <a:xfrm>
              <a:off x="6083768" y="3576109"/>
              <a:ext cx="3588870" cy="93871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EC" sz="11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OD4 </a:t>
              </a:r>
              <a:r>
                <a:rPr lang="es-EC" sz="1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Fortalecer la identidad y el patrimonio, impulsar. acciones afirmativas de promoción de derechos, y reducir las brechas de acceso inclusivo e igualitario a salud, educación, cultura, recreación, deporte y seguridad. </a:t>
              </a:r>
              <a:endParaRPr lang="es-EC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4877922A-F708-448E-82E5-30A00447016D}"/>
                </a:ext>
              </a:extLst>
            </p:cNvPr>
            <p:cNvSpPr/>
            <p:nvPr/>
          </p:nvSpPr>
          <p:spPr>
            <a:xfrm>
              <a:off x="6101428" y="4570076"/>
              <a:ext cx="3544782" cy="76944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EC" sz="11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OD5 </a:t>
              </a:r>
              <a:r>
                <a:rPr lang="es-EC" sz="1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Impulsar una red de asentamientos humanos sostenibles y cohesionados territorialmente, con modernas infraestructuras de conectividad multimodal, tecnológica y de energías renovables. </a:t>
              </a:r>
              <a:endParaRPr lang="es-EC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379C1C27-C94E-4A7D-81F4-58E5497E1C1F}"/>
                </a:ext>
              </a:extLst>
            </p:cNvPr>
            <p:cNvSpPr/>
            <p:nvPr/>
          </p:nvSpPr>
          <p:spPr>
            <a:xfrm>
              <a:off x="6093770" y="5450013"/>
              <a:ext cx="3546648" cy="83099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EC" sz="1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OD6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Instituir un marco de gobernanza transparente y participativa, que favorezca la articulación multinivel, y la proyección internacional del territorio.</a:t>
              </a:r>
              <a:endParaRPr lang="es-EC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0924EE21-B01E-411F-91C0-EFD51CC98FD4}"/>
                </a:ext>
              </a:extLst>
            </p:cNvPr>
            <p:cNvCxnSpPr>
              <a:cxnSpLocks/>
            </p:cNvCxnSpPr>
            <p:nvPr/>
          </p:nvCxnSpPr>
          <p:spPr>
            <a:xfrm>
              <a:off x="4643941" y="1371892"/>
              <a:ext cx="0" cy="4525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de flecha 93">
              <a:extLst>
                <a:ext uri="{FF2B5EF4-FFF2-40B4-BE49-F238E27FC236}">
                  <a16:creationId xmlns:a16="http://schemas.microsoft.com/office/drawing/2014/main" id="{56E70450-CCE8-4A5B-8461-4F4ACA8C4157}"/>
                </a:ext>
              </a:extLst>
            </p:cNvPr>
            <p:cNvCxnSpPr/>
            <p:nvPr/>
          </p:nvCxnSpPr>
          <p:spPr>
            <a:xfrm>
              <a:off x="4643941" y="2834739"/>
              <a:ext cx="1312936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de flecha 94">
              <a:extLst>
                <a:ext uri="{FF2B5EF4-FFF2-40B4-BE49-F238E27FC236}">
                  <a16:creationId xmlns:a16="http://schemas.microsoft.com/office/drawing/2014/main" id="{E33E2098-4DC6-4550-A1FA-B32979F2B920}"/>
                </a:ext>
              </a:extLst>
            </p:cNvPr>
            <p:cNvCxnSpPr/>
            <p:nvPr/>
          </p:nvCxnSpPr>
          <p:spPr>
            <a:xfrm>
              <a:off x="4643941" y="5885403"/>
              <a:ext cx="1312936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de flecha 95">
              <a:extLst>
                <a:ext uri="{FF2B5EF4-FFF2-40B4-BE49-F238E27FC236}">
                  <a16:creationId xmlns:a16="http://schemas.microsoft.com/office/drawing/2014/main" id="{64C7BA09-0D9F-407C-B5A5-C96E9F6F07F1}"/>
                </a:ext>
              </a:extLst>
            </p:cNvPr>
            <p:cNvCxnSpPr/>
            <p:nvPr/>
          </p:nvCxnSpPr>
          <p:spPr>
            <a:xfrm>
              <a:off x="4643941" y="1371892"/>
              <a:ext cx="1312936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de flecha 96">
              <a:extLst>
                <a:ext uri="{FF2B5EF4-FFF2-40B4-BE49-F238E27FC236}">
                  <a16:creationId xmlns:a16="http://schemas.microsoft.com/office/drawing/2014/main" id="{BE30EA2E-48DA-465E-9E1F-5D256FF922F3}"/>
                </a:ext>
              </a:extLst>
            </p:cNvPr>
            <p:cNvCxnSpPr>
              <a:cxnSpLocks/>
            </p:cNvCxnSpPr>
            <p:nvPr/>
          </p:nvCxnSpPr>
          <p:spPr>
            <a:xfrm>
              <a:off x="5009945" y="4204548"/>
              <a:ext cx="973505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de flecha 97">
              <a:extLst>
                <a:ext uri="{FF2B5EF4-FFF2-40B4-BE49-F238E27FC236}">
                  <a16:creationId xmlns:a16="http://schemas.microsoft.com/office/drawing/2014/main" id="{33CE6997-7BCE-42EA-A0CF-417099285C14}"/>
                </a:ext>
              </a:extLst>
            </p:cNvPr>
            <p:cNvCxnSpPr>
              <a:cxnSpLocks/>
            </p:cNvCxnSpPr>
            <p:nvPr/>
          </p:nvCxnSpPr>
          <p:spPr>
            <a:xfrm>
              <a:off x="5226031" y="1761678"/>
              <a:ext cx="755668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de flecha 98">
              <a:extLst>
                <a:ext uri="{FF2B5EF4-FFF2-40B4-BE49-F238E27FC236}">
                  <a16:creationId xmlns:a16="http://schemas.microsoft.com/office/drawing/2014/main" id="{8B020D18-2196-4D93-B308-52CB21888294}"/>
                </a:ext>
              </a:extLst>
            </p:cNvPr>
            <p:cNvCxnSpPr>
              <a:cxnSpLocks/>
            </p:cNvCxnSpPr>
            <p:nvPr/>
          </p:nvCxnSpPr>
          <p:spPr>
            <a:xfrm>
              <a:off x="5215449" y="5024002"/>
              <a:ext cx="72945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de flecha 99">
              <a:extLst>
                <a:ext uri="{FF2B5EF4-FFF2-40B4-BE49-F238E27FC236}">
                  <a16:creationId xmlns:a16="http://schemas.microsoft.com/office/drawing/2014/main" id="{02ED9671-F6DE-4852-8557-3163D87C6F0B}"/>
                </a:ext>
              </a:extLst>
            </p:cNvPr>
            <p:cNvCxnSpPr>
              <a:cxnSpLocks/>
            </p:cNvCxnSpPr>
            <p:nvPr/>
          </p:nvCxnSpPr>
          <p:spPr>
            <a:xfrm>
              <a:off x="5215449" y="5538654"/>
              <a:ext cx="72945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1221CEF-A250-4A6A-AF2A-B9E39B7DFDB7}"/>
                </a:ext>
              </a:extLst>
            </p:cNvPr>
            <p:cNvSpPr txBox="1"/>
            <p:nvPr/>
          </p:nvSpPr>
          <p:spPr>
            <a:xfrm>
              <a:off x="6767006" y="808770"/>
              <a:ext cx="1681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>
                  <a:latin typeface="Arial Narrow" panose="020B0606020202030204" pitchFamily="34" charset="0"/>
                </a:rPr>
                <a:t>Objetivos PDOT</a:t>
              </a:r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38E805D5-0D87-42EC-829D-77CD00FAB60A}"/>
                </a:ext>
              </a:extLst>
            </p:cNvPr>
            <p:cNvSpPr txBox="1"/>
            <p:nvPr/>
          </p:nvSpPr>
          <p:spPr>
            <a:xfrm>
              <a:off x="3232530" y="81696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>
                  <a:latin typeface="Arial Narrow" panose="020B0606020202030204" pitchFamily="34" charset="0"/>
                </a:rPr>
                <a:t>ODS</a:t>
              </a: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6BCD46D7-C2E5-4AC8-9189-482FF9D61A8F}"/>
                </a:ext>
              </a:extLst>
            </p:cNvPr>
            <p:cNvSpPr txBox="1"/>
            <p:nvPr/>
          </p:nvSpPr>
          <p:spPr>
            <a:xfrm>
              <a:off x="2010259" y="81696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>
                  <a:latin typeface="Arial Narrow" panose="020B0606020202030204" pitchFamily="34" charset="0"/>
                </a:rPr>
                <a:t>Sistemas </a:t>
              </a:r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85551C9F-7EE9-4DAE-B265-8B76EC5821F3}"/>
                </a:ext>
              </a:extLst>
            </p:cNvPr>
            <p:cNvSpPr txBox="1"/>
            <p:nvPr/>
          </p:nvSpPr>
          <p:spPr>
            <a:xfrm>
              <a:off x="2080927" y="1534247"/>
              <a:ext cx="1091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Arial Narrow" panose="020B0606020202030204" pitchFamily="34" charset="0"/>
                </a:rPr>
                <a:t>F. Ambiental </a:t>
              </a: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BF2F10EA-172D-4641-BA78-19B2E25F6929}"/>
                </a:ext>
              </a:extLst>
            </p:cNvPr>
            <p:cNvSpPr txBox="1"/>
            <p:nvPr/>
          </p:nvSpPr>
          <p:spPr>
            <a:xfrm>
              <a:off x="2085142" y="2493896"/>
              <a:ext cx="11769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Arial Narrow" panose="020B0606020202030204" pitchFamily="34" charset="0"/>
                </a:rPr>
                <a:t>E. Productivo </a:t>
              </a:r>
            </a:p>
          </p:txBody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D8A9FA87-C270-4413-8F94-A31335C4597B}"/>
                </a:ext>
              </a:extLst>
            </p:cNvPr>
            <p:cNvSpPr txBox="1"/>
            <p:nvPr/>
          </p:nvSpPr>
          <p:spPr>
            <a:xfrm>
              <a:off x="2075552" y="3460926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Arial Narrow" panose="020B0606020202030204" pitchFamily="34" charset="0"/>
                </a:rPr>
                <a:t>Socio Cultural</a:t>
              </a:r>
            </a:p>
          </p:txBody>
        </p:sp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5B2407BD-814D-4464-A8C3-575D19B54FEF}"/>
                </a:ext>
              </a:extLst>
            </p:cNvPr>
            <p:cNvSpPr txBox="1"/>
            <p:nvPr/>
          </p:nvSpPr>
          <p:spPr>
            <a:xfrm>
              <a:off x="2116062" y="4397889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Arial Narrow" panose="020B0606020202030204" pitchFamily="34" charset="0"/>
                </a:rPr>
                <a:t>A. Humanos</a:t>
              </a:r>
            </a:p>
          </p:txBody>
        </p:sp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CA116797-13AA-4D8C-8794-05F7B7EFED0F}"/>
                </a:ext>
              </a:extLst>
            </p:cNvPr>
            <p:cNvSpPr txBox="1"/>
            <p:nvPr/>
          </p:nvSpPr>
          <p:spPr>
            <a:xfrm>
              <a:off x="2104769" y="5217523"/>
              <a:ext cx="1217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Arial Narrow" panose="020B0606020202030204" pitchFamily="34" charset="0"/>
                </a:rPr>
                <a:t>P. Institucional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6634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upo 116">
            <a:extLst>
              <a:ext uri="{FF2B5EF4-FFF2-40B4-BE49-F238E27FC236}">
                <a16:creationId xmlns:a16="http://schemas.microsoft.com/office/drawing/2014/main" id="{8D9A4F99-9344-41C0-B271-8743728F5659}"/>
              </a:ext>
            </a:extLst>
          </p:cNvPr>
          <p:cNvGrpSpPr/>
          <p:nvPr/>
        </p:nvGrpSpPr>
        <p:grpSpPr>
          <a:xfrm>
            <a:off x="2005522" y="1242444"/>
            <a:ext cx="7212080" cy="5445409"/>
            <a:chOff x="602320" y="1295492"/>
            <a:chExt cx="6659355" cy="4675236"/>
          </a:xfrm>
        </p:grpSpPr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4DCE2FFA-8C77-4268-979E-2DDB8651F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1901" b="13867"/>
            <a:stretch/>
          </p:blipFill>
          <p:spPr>
            <a:xfrm>
              <a:off x="1828840" y="2266350"/>
              <a:ext cx="5432835" cy="37043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</p:pic>
        <p:sp>
          <p:nvSpPr>
            <p:cNvPr id="119" name="Text Box 21">
              <a:extLst>
                <a:ext uri="{FF2B5EF4-FFF2-40B4-BE49-F238E27FC236}">
                  <a16:creationId xmlns:a16="http://schemas.microsoft.com/office/drawing/2014/main" id="{9585A2B9-325F-4025-8030-F6B55186C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953" y="1780661"/>
              <a:ext cx="419550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 Box 38">
              <a:extLst>
                <a:ext uri="{FF2B5EF4-FFF2-40B4-BE49-F238E27FC236}">
                  <a16:creationId xmlns:a16="http://schemas.microsoft.com/office/drawing/2014/main" id="{5AB2EE40-61C2-45C6-B2E6-678B46FC8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305" y="1799797"/>
              <a:ext cx="181569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 Box 39">
              <a:extLst>
                <a:ext uri="{FF2B5EF4-FFF2-40B4-BE49-F238E27FC236}">
                  <a16:creationId xmlns:a16="http://schemas.microsoft.com/office/drawing/2014/main" id="{E4CE50E3-51EA-49F9-82DD-FC95C9F27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0579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 Box 40">
              <a:extLst>
                <a:ext uri="{FF2B5EF4-FFF2-40B4-BE49-F238E27FC236}">
                  <a16:creationId xmlns:a16="http://schemas.microsoft.com/office/drawing/2014/main" id="{8D656BE4-FF8A-41F8-B494-99E0BEA47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265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id="{54FCDA20-02B6-4CAA-A11D-87C2B9EB5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180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</a:t>
              </a:r>
              <a:endParaRPr lang="es-ES" altLang="es-EC" sz="1428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 Box 42">
              <a:extLst>
                <a:ext uri="{FF2B5EF4-FFF2-40B4-BE49-F238E27FC236}">
                  <a16:creationId xmlns:a16="http://schemas.microsoft.com/office/drawing/2014/main" id="{63FAE34D-D9CF-4778-B420-8DC5C2FA9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1225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6</a:t>
              </a:r>
              <a:endParaRPr lang="es-ES" altLang="es-EC" sz="1428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 Box 43">
              <a:extLst>
                <a:ext uri="{FF2B5EF4-FFF2-40B4-BE49-F238E27FC236}">
                  <a16:creationId xmlns:a16="http://schemas.microsoft.com/office/drawing/2014/main" id="{323611C8-0604-490E-AA07-C51B695ED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011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7</a:t>
              </a:r>
              <a:endParaRPr lang="es-ES" altLang="es-EC" sz="1428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 Box 44">
              <a:extLst>
                <a:ext uri="{FF2B5EF4-FFF2-40B4-BE49-F238E27FC236}">
                  <a16:creationId xmlns:a16="http://schemas.microsoft.com/office/drawing/2014/main" id="{E3C5DFAA-4B4B-4429-8A7D-73E66816F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4798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 Box 45">
              <a:extLst>
                <a:ext uri="{FF2B5EF4-FFF2-40B4-BE49-F238E27FC236}">
                  <a16:creationId xmlns:a16="http://schemas.microsoft.com/office/drawing/2014/main" id="{8972B07C-C63E-4DF8-85C1-74E2635E1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6455" y="1799797"/>
              <a:ext cx="242092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9</a:t>
              </a:r>
              <a:endParaRPr lang="es-ES" altLang="es-EC" sz="1428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Line 51">
              <a:extLst>
                <a:ext uri="{FF2B5EF4-FFF2-40B4-BE49-F238E27FC236}">
                  <a16:creationId xmlns:a16="http://schemas.microsoft.com/office/drawing/2014/main" id="{0D2F1316-B8A2-4BC5-B0B2-EB6EA0ED4A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0215" y="2366091"/>
              <a:ext cx="6466" cy="3565294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29" name="Line 52">
              <a:extLst>
                <a:ext uri="{FF2B5EF4-FFF2-40B4-BE49-F238E27FC236}">
                  <a16:creationId xmlns:a16="http://schemas.microsoft.com/office/drawing/2014/main" id="{C6C08C8D-18C3-4961-99A1-3E4AE60E8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633" y="2357948"/>
              <a:ext cx="18199" cy="3612779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0" name="Line 53">
              <a:extLst>
                <a:ext uri="{FF2B5EF4-FFF2-40B4-BE49-F238E27FC236}">
                  <a16:creationId xmlns:a16="http://schemas.microsoft.com/office/drawing/2014/main" id="{B7E7779E-5CFF-457C-8D3F-251DCD2C3E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8000" y="2370513"/>
              <a:ext cx="6983" cy="3582052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1" name="Line 54">
              <a:extLst>
                <a:ext uri="{FF2B5EF4-FFF2-40B4-BE49-F238E27FC236}">
                  <a16:creationId xmlns:a16="http://schemas.microsoft.com/office/drawing/2014/main" id="{B4A04816-8795-4AD2-B3C7-65DD40533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9237" y="2378341"/>
              <a:ext cx="23026" cy="3547329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2" name="Line 55">
              <a:extLst>
                <a:ext uri="{FF2B5EF4-FFF2-40B4-BE49-F238E27FC236}">
                  <a16:creationId xmlns:a16="http://schemas.microsoft.com/office/drawing/2014/main" id="{6A0D983B-045A-4398-B8B1-0BF8F45D8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5291" y="2366091"/>
              <a:ext cx="36034" cy="3604636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3" name="Line 56">
              <a:extLst>
                <a:ext uri="{FF2B5EF4-FFF2-40B4-BE49-F238E27FC236}">
                  <a16:creationId xmlns:a16="http://schemas.microsoft.com/office/drawing/2014/main" id="{58DBB569-C513-49C7-9C49-100F73B90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0084" y="2378342"/>
              <a:ext cx="55327" cy="3592386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4" name="Line 57">
              <a:extLst>
                <a:ext uri="{FF2B5EF4-FFF2-40B4-BE49-F238E27FC236}">
                  <a16:creationId xmlns:a16="http://schemas.microsoft.com/office/drawing/2014/main" id="{630ABC0A-EC05-4664-B0A6-DAB23561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563" y="2357948"/>
              <a:ext cx="36649" cy="3567723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5" name="Line 58">
              <a:extLst>
                <a:ext uri="{FF2B5EF4-FFF2-40B4-BE49-F238E27FC236}">
                  <a16:creationId xmlns:a16="http://schemas.microsoft.com/office/drawing/2014/main" id="{C6B580EF-E97C-4FE6-9550-6004D32E9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7932" y="2378341"/>
              <a:ext cx="23184" cy="3553044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6" name="Line 59">
              <a:extLst>
                <a:ext uri="{FF2B5EF4-FFF2-40B4-BE49-F238E27FC236}">
                  <a16:creationId xmlns:a16="http://schemas.microsoft.com/office/drawing/2014/main" id="{275B5BDF-535D-41FB-8375-71BE7BBDA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7669" y="2378341"/>
              <a:ext cx="0" cy="3592386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7" name="Line 63">
              <a:extLst>
                <a:ext uri="{FF2B5EF4-FFF2-40B4-BE49-F238E27FC236}">
                  <a16:creationId xmlns:a16="http://schemas.microsoft.com/office/drawing/2014/main" id="{A828B436-C109-4B38-9368-CBFC3920BF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871" y="2673840"/>
              <a:ext cx="5450803" cy="8263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8" name="Line 64">
              <a:extLst>
                <a:ext uri="{FF2B5EF4-FFF2-40B4-BE49-F238E27FC236}">
                  <a16:creationId xmlns:a16="http://schemas.microsoft.com/office/drawing/2014/main" id="{12DF7E20-714A-4BB1-83C2-8AD4EE6A65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8840" y="3108213"/>
              <a:ext cx="5431349" cy="4887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39" name="Line 65">
              <a:extLst>
                <a:ext uri="{FF2B5EF4-FFF2-40B4-BE49-F238E27FC236}">
                  <a16:creationId xmlns:a16="http://schemas.microsoft.com/office/drawing/2014/main" id="{8BB1EDBC-E152-41EE-9F66-54EC813044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3620" y="3737364"/>
              <a:ext cx="5432835" cy="3423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40" name="Line 66">
              <a:extLst>
                <a:ext uri="{FF2B5EF4-FFF2-40B4-BE49-F238E27FC236}">
                  <a16:creationId xmlns:a16="http://schemas.microsoft.com/office/drawing/2014/main" id="{CFBE9667-E262-4D52-96A9-D90D204912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0272" y="4294093"/>
              <a:ext cx="5402175" cy="13449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41" name="Line 67">
              <a:extLst>
                <a:ext uri="{FF2B5EF4-FFF2-40B4-BE49-F238E27FC236}">
                  <a16:creationId xmlns:a16="http://schemas.microsoft.com/office/drawing/2014/main" id="{93036646-A2E1-4720-95C3-179F29649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872" y="4835820"/>
              <a:ext cx="5435584" cy="1395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42" name="Line 68">
              <a:extLst>
                <a:ext uri="{FF2B5EF4-FFF2-40B4-BE49-F238E27FC236}">
                  <a16:creationId xmlns:a16="http://schemas.microsoft.com/office/drawing/2014/main" id="{E7A60B69-EB3E-4024-8FB7-4589D752CD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871" y="5419675"/>
              <a:ext cx="5432835" cy="21899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43" name="Diagrama de flujo: conector 142">
              <a:extLst>
                <a:ext uri="{FF2B5EF4-FFF2-40B4-BE49-F238E27FC236}">
                  <a16:creationId xmlns:a16="http://schemas.microsoft.com/office/drawing/2014/main" id="{13A98036-145D-4521-9220-B530BAE7D396}"/>
                </a:ext>
              </a:extLst>
            </p:cNvPr>
            <p:cNvSpPr/>
            <p:nvPr/>
          </p:nvSpPr>
          <p:spPr>
            <a:xfrm>
              <a:off x="6214670" y="5251805"/>
              <a:ext cx="281866" cy="275297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44" name="93 Título">
              <a:extLst>
                <a:ext uri="{FF2B5EF4-FFF2-40B4-BE49-F238E27FC236}">
                  <a16:creationId xmlns:a16="http://schemas.microsoft.com/office/drawing/2014/main" id="{DF3B8BCB-5F28-4FB7-B6F3-4A4A98041A0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63345" y="3763870"/>
              <a:ext cx="1992455" cy="461126"/>
            </a:xfrm>
            <a:prstGeom prst="rect">
              <a:avLst/>
            </a:prstGeom>
          </p:spPr>
          <p:txBody>
            <a:bodyPr vert="horz" lIns="72545" tIns="36272" rIns="72545" bIns="3627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altLang="es-EC" sz="1269" b="1" dirty="0">
                  <a:latin typeface="Arial Narrow" panose="020B0606020202030204" pitchFamily="34" charset="0"/>
                </a:rPr>
                <a:t>OBJETIVOS del PDOT 2035</a:t>
              </a:r>
            </a:p>
          </p:txBody>
        </p:sp>
        <p:sp>
          <p:nvSpPr>
            <p:cNvPr id="145" name="Text Box 46">
              <a:extLst>
                <a:ext uri="{FF2B5EF4-FFF2-40B4-BE49-F238E27FC236}">
                  <a16:creationId xmlns:a16="http://schemas.microsoft.com/office/drawing/2014/main" id="{129CB106-3DF5-4972-915F-BFCB4736F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019" y="1806277"/>
              <a:ext cx="453926" cy="21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_tradnl" altLang="es-EC" sz="1428" b="1" dirty="0">
                  <a:solidFill>
                    <a:schemeClr val="tx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  <a:endParaRPr lang="es-ES" altLang="es-EC" sz="1428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6" name="Picture 19" descr="BOLA">
              <a:extLst>
                <a:ext uri="{FF2B5EF4-FFF2-40B4-BE49-F238E27FC236}">
                  <a16:creationId xmlns:a16="http://schemas.microsoft.com/office/drawing/2014/main" id="{2299EB2C-3F4D-4305-BDA4-FFBFB56FA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500" y="1914610"/>
              <a:ext cx="473181" cy="43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0" descr="BOLA">
              <a:extLst>
                <a:ext uri="{FF2B5EF4-FFF2-40B4-BE49-F238E27FC236}">
                  <a16:creationId xmlns:a16="http://schemas.microsoft.com/office/drawing/2014/main" id="{DE396B75-9CAB-4A52-8D5D-33E6DBD96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19" y="1924080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23" descr="BOLA">
              <a:extLst>
                <a:ext uri="{FF2B5EF4-FFF2-40B4-BE49-F238E27FC236}">
                  <a16:creationId xmlns:a16="http://schemas.microsoft.com/office/drawing/2014/main" id="{7410168D-FA52-43BA-B738-EF419D6A9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378" y="1914563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5" descr="BOLA">
              <a:extLst>
                <a:ext uri="{FF2B5EF4-FFF2-40B4-BE49-F238E27FC236}">
                  <a16:creationId xmlns:a16="http://schemas.microsoft.com/office/drawing/2014/main" id="{CC02CB61-8804-44B9-89C1-8B9BBFD66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984" y="1932223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7" descr="BOLA">
              <a:extLst>
                <a:ext uri="{FF2B5EF4-FFF2-40B4-BE49-F238E27FC236}">
                  <a16:creationId xmlns:a16="http://schemas.microsoft.com/office/drawing/2014/main" id="{C836023F-7921-47AF-9937-5D33D92E4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051" y="1921904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9" descr="BOLA">
              <a:extLst>
                <a:ext uri="{FF2B5EF4-FFF2-40B4-BE49-F238E27FC236}">
                  <a16:creationId xmlns:a16="http://schemas.microsoft.com/office/drawing/2014/main" id="{D8576153-A610-4C2D-AC64-718E4478F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89" y="1936644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1" descr="BOLA">
              <a:extLst>
                <a:ext uri="{FF2B5EF4-FFF2-40B4-BE49-F238E27FC236}">
                  <a16:creationId xmlns:a16="http://schemas.microsoft.com/office/drawing/2014/main" id="{C8BC5498-FB7F-4CED-AE1B-54E776B2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315" y="1931604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33" descr="BOLA">
              <a:extLst>
                <a:ext uri="{FF2B5EF4-FFF2-40B4-BE49-F238E27FC236}">
                  <a16:creationId xmlns:a16="http://schemas.microsoft.com/office/drawing/2014/main" id="{0BE09185-7945-40D6-A863-AC7591090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927" y="1905964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34" descr="BOLA">
              <a:extLst>
                <a:ext uri="{FF2B5EF4-FFF2-40B4-BE49-F238E27FC236}">
                  <a16:creationId xmlns:a16="http://schemas.microsoft.com/office/drawing/2014/main" id="{2AE2A0D4-890F-4BF1-A307-10B260A1A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992" y="1923001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36" descr="BOLA">
              <a:extLst>
                <a:ext uri="{FF2B5EF4-FFF2-40B4-BE49-F238E27FC236}">
                  <a16:creationId xmlns:a16="http://schemas.microsoft.com/office/drawing/2014/main" id="{2E11D7FF-8DC4-453B-954F-F0765C02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67" y="1923483"/>
              <a:ext cx="473181" cy="43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CuadroTexto 155">
              <a:extLst>
                <a:ext uri="{FF2B5EF4-FFF2-40B4-BE49-F238E27FC236}">
                  <a16:creationId xmlns:a16="http://schemas.microsoft.com/office/drawing/2014/main" id="{BF3B63E7-D0FC-431D-AF5A-4BD7A3416FAF}"/>
                </a:ext>
              </a:extLst>
            </p:cNvPr>
            <p:cNvSpPr txBox="1"/>
            <p:nvPr/>
          </p:nvSpPr>
          <p:spPr>
            <a:xfrm>
              <a:off x="678168" y="1429364"/>
              <a:ext cx="1576813" cy="28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69" b="1" dirty="0">
                  <a:latin typeface="Arial Narrow" panose="020B0606020202030204" pitchFamily="34" charset="0"/>
                </a:rPr>
                <a:t>EJES PND 2024-2025</a:t>
              </a:r>
            </a:p>
          </p:txBody>
        </p:sp>
        <p:pic>
          <p:nvPicPr>
            <p:cNvPr id="157" name="Imagen 156">
              <a:extLst>
                <a:ext uri="{FF2B5EF4-FFF2-40B4-BE49-F238E27FC236}">
                  <a16:creationId xmlns:a16="http://schemas.microsoft.com/office/drawing/2014/main" id="{D59869A7-F86E-4E61-A2B5-92B8EC01B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57355" y="1340027"/>
              <a:ext cx="371917" cy="379944"/>
            </a:xfrm>
            <a:prstGeom prst="flowChartConnector">
              <a:avLst/>
            </a:prstGeom>
          </p:spPr>
        </p:pic>
        <p:pic>
          <p:nvPicPr>
            <p:cNvPr id="158" name="Imagen 157">
              <a:extLst>
                <a:ext uri="{FF2B5EF4-FFF2-40B4-BE49-F238E27FC236}">
                  <a16:creationId xmlns:a16="http://schemas.microsoft.com/office/drawing/2014/main" id="{1096E77B-F520-4C30-B99C-E4B60C1E6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36678" y="1303548"/>
              <a:ext cx="448521" cy="442695"/>
            </a:xfrm>
            <a:prstGeom prst="flowChartConnector">
              <a:avLst/>
            </a:prstGeom>
          </p:spPr>
        </p:pic>
        <p:pic>
          <p:nvPicPr>
            <p:cNvPr id="159" name="Imagen 158">
              <a:extLst>
                <a:ext uri="{FF2B5EF4-FFF2-40B4-BE49-F238E27FC236}">
                  <a16:creationId xmlns:a16="http://schemas.microsoft.com/office/drawing/2014/main" id="{87FA0094-6064-497E-B8E5-92025CB78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95998" y="1295492"/>
              <a:ext cx="401213" cy="398306"/>
            </a:xfrm>
            <a:prstGeom prst="flowChartConnector">
              <a:avLst/>
            </a:prstGeom>
          </p:spPr>
        </p:pic>
        <p:pic>
          <p:nvPicPr>
            <p:cNvPr id="160" name="Imagen 159">
              <a:extLst>
                <a:ext uri="{FF2B5EF4-FFF2-40B4-BE49-F238E27FC236}">
                  <a16:creationId xmlns:a16="http://schemas.microsoft.com/office/drawing/2014/main" id="{679FAA0C-FCB6-421C-A5F2-BFD6B9B50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51466" y="1303548"/>
              <a:ext cx="371917" cy="374632"/>
            </a:xfrm>
            <a:prstGeom prst="flowChartConnector">
              <a:avLst/>
            </a:prstGeom>
          </p:spPr>
        </p:pic>
        <p:pic>
          <p:nvPicPr>
            <p:cNvPr id="161" name="Imagen 160">
              <a:extLst>
                <a:ext uri="{FF2B5EF4-FFF2-40B4-BE49-F238E27FC236}">
                  <a16:creationId xmlns:a16="http://schemas.microsoft.com/office/drawing/2014/main" id="{AA112A98-DD25-4ADC-8801-510A7CC02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9709" y="1315749"/>
              <a:ext cx="360545" cy="340220"/>
            </a:xfrm>
            <a:prstGeom prst="flowChartConnector">
              <a:avLst/>
            </a:prstGeom>
            <a:ln>
              <a:noFill/>
            </a:ln>
          </p:spPr>
        </p:pic>
        <p:sp>
          <p:nvSpPr>
            <p:cNvPr id="162" name="Diagrama de flujo: conector 161">
              <a:extLst>
                <a:ext uri="{FF2B5EF4-FFF2-40B4-BE49-F238E27FC236}">
                  <a16:creationId xmlns:a16="http://schemas.microsoft.com/office/drawing/2014/main" id="{C60D3688-09ED-4ACF-BF2F-DCBB7FCDFF59}"/>
                </a:ext>
              </a:extLst>
            </p:cNvPr>
            <p:cNvSpPr/>
            <p:nvPr/>
          </p:nvSpPr>
          <p:spPr>
            <a:xfrm>
              <a:off x="3490084" y="2972256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3" name="Diagrama de flujo: conector 162">
              <a:extLst>
                <a:ext uri="{FF2B5EF4-FFF2-40B4-BE49-F238E27FC236}">
                  <a16:creationId xmlns:a16="http://schemas.microsoft.com/office/drawing/2014/main" id="{33DDC2DD-53FF-4D58-B73A-907CA5F9482D}"/>
                </a:ext>
              </a:extLst>
            </p:cNvPr>
            <p:cNvSpPr/>
            <p:nvPr/>
          </p:nvSpPr>
          <p:spPr>
            <a:xfrm>
              <a:off x="4018681" y="2994129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4" name="Diagrama de flujo: conector 163">
              <a:extLst>
                <a:ext uri="{FF2B5EF4-FFF2-40B4-BE49-F238E27FC236}">
                  <a16:creationId xmlns:a16="http://schemas.microsoft.com/office/drawing/2014/main" id="{87311E65-8EF4-481A-BCD8-071570D6342F}"/>
                </a:ext>
              </a:extLst>
            </p:cNvPr>
            <p:cNvSpPr/>
            <p:nvPr/>
          </p:nvSpPr>
          <p:spPr>
            <a:xfrm>
              <a:off x="4551639" y="2983843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5" name="Diagrama de flujo: conector 164">
              <a:extLst>
                <a:ext uri="{FF2B5EF4-FFF2-40B4-BE49-F238E27FC236}">
                  <a16:creationId xmlns:a16="http://schemas.microsoft.com/office/drawing/2014/main" id="{EE97107C-9B2F-4051-8C65-A8D63365A09E}"/>
                </a:ext>
              </a:extLst>
            </p:cNvPr>
            <p:cNvSpPr/>
            <p:nvPr/>
          </p:nvSpPr>
          <p:spPr>
            <a:xfrm>
              <a:off x="3994899" y="3620852"/>
              <a:ext cx="281866" cy="275297"/>
            </a:xfrm>
            <a:prstGeom prst="flowChartConnector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6" name="Diagrama de flujo: conector 165">
              <a:extLst>
                <a:ext uri="{FF2B5EF4-FFF2-40B4-BE49-F238E27FC236}">
                  <a16:creationId xmlns:a16="http://schemas.microsoft.com/office/drawing/2014/main" id="{4ABF8BBD-9748-4194-B69D-B068102468C1}"/>
                </a:ext>
              </a:extLst>
            </p:cNvPr>
            <p:cNvSpPr/>
            <p:nvPr/>
          </p:nvSpPr>
          <p:spPr>
            <a:xfrm>
              <a:off x="3484557" y="3620852"/>
              <a:ext cx="281866" cy="275297"/>
            </a:xfrm>
            <a:prstGeom prst="flowChartConnector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7" name="Diagrama de flujo: conector 166">
              <a:extLst>
                <a:ext uri="{FF2B5EF4-FFF2-40B4-BE49-F238E27FC236}">
                  <a16:creationId xmlns:a16="http://schemas.microsoft.com/office/drawing/2014/main" id="{E593DBBC-1CB1-4B29-AD3F-736EA3C1FF32}"/>
                </a:ext>
              </a:extLst>
            </p:cNvPr>
            <p:cNvSpPr/>
            <p:nvPr/>
          </p:nvSpPr>
          <p:spPr>
            <a:xfrm>
              <a:off x="2942514" y="3603140"/>
              <a:ext cx="281866" cy="275297"/>
            </a:xfrm>
            <a:prstGeom prst="flowChartConnector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8" name="Diagrama de flujo: conector 167">
              <a:extLst>
                <a:ext uri="{FF2B5EF4-FFF2-40B4-BE49-F238E27FC236}">
                  <a16:creationId xmlns:a16="http://schemas.microsoft.com/office/drawing/2014/main" id="{C0763BC3-2BA5-40C5-87F7-2451E7509FC8}"/>
                </a:ext>
              </a:extLst>
            </p:cNvPr>
            <p:cNvSpPr/>
            <p:nvPr/>
          </p:nvSpPr>
          <p:spPr>
            <a:xfrm>
              <a:off x="5115572" y="4696977"/>
              <a:ext cx="281866" cy="275297"/>
            </a:xfrm>
            <a:prstGeom prst="flowChartConnector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69" name="Diagrama de flujo: conector 168">
              <a:extLst>
                <a:ext uri="{FF2B5EF4-FFF2-40B4-BE49-F238E27FC236}">
                  <a16:creationId xmlns:a16="http://schemas.microsoft.com/office/drawing/2014/main" id="{4589F7B2-510F-418A-85A8-7CEB403AA561}"/>
                </a:ext>
              </a:extLst>
            </p:cNvPr>
            <p:cNvSpPr/>
            <p:nvPr/>
          </p:nvSpPr>
          <p:spPr>
            <a:xfrm>
              <a:off x="5710656" y="4698171"/>
              <a:ext cx="281866" cy="275297"/>
            </a:xfrm>
            <a:prstGeom prst="flowChartConnector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0" name="Line 59">
              <a:extLst>
                <a:ext uri="{FF2B5EF4-FFF2-40B4-BE49-F238E27FC236}">
                  <a16:creationId xmlns:a16="http://schemas.microsoft.com/office/drawing/2014/main" id="{D89FE1F7-D8E6-4F55-AA25-958092D7BB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75821" y="2348488"/>
              <a:ext cx="7081" cy="3622240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 sz="1428"/>
            </a:p>
          </p:txBody>
        </p:sp>
        <p:sp>
          <p:nvSpPr>
            <p:cNvPr id="171" name="Diagrama de flujo: conector 170">
              <a:extLst>
                <a:ext uri="{FF2B5EF4-FFF2-40B4-BE49-F238E27FC236}">
                  <a16:creationId xmlns:a16="http://schemas.microsoft.com/office/drawing/2014/main" id="{9CB69EF8-B155-4E11-A320-25D689717F61}"/>
                </a:ext>
              </a:extLst>
            </p:cNvPr>
            <p:cNvSpPr/>
            <p:nvPr/>
          </p:nvSpPr>
          <p:spPr>
            <a:xfrm>
              <a:off x="6767690" y="2974465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2" name="Diagrama de flujo: conector 171">
              <a:extLst>
                <a:ext uri="{FF2B5EF4-FFF2-40B4-BE49-F238E27FC236}">
                  <a16:creationId xmlns:a16="http://schemas.microsoft.com/office/drawing/2014/main" id="{436AD886-69B7-46F1-A417-A6AA3D348447}"/>
                </a:ext>
              </a:extLst>
            </p:cNvPr>
            <p:cNvSpPr/>
            <p:nvPr/>
          </p:nvSpPr>
          <p:spPr>
            <a:xfrm>
              <a:off x="5123381" y="2553381"/>
              <a:ext cx="281866" cy="27529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3" name="Diagrama de flujo: conector 172">
              <a:extLst>
                <a:ext uri="{FF2B5EF4-FFF2-40B4-BE49-F238E27FC236}">
                  <a16:creationId xmlns:a16="http://schemas.microsoft.com/office/drawing/2014/main" id="{B50E94FA-FFFA-46BB-96CC-FA33B0CA1F4F}"/>
                </a:ext>
              </a:extLst>
            </p:cNvPr>
            <p:cNvSpPr/>
            <p:nvPr/>
          </p:nvSpPr>
          <p:spPr>
            <a:xfrm>
              <a:off x="5675539" y="2539412"/>
              <a:ext cx="281866" cy="27529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4" name="Diagrama de flujo: conector 173">
              <a:extLst>
                <a:ext uri="{FF2B5EF4-FFF2-40B4-BE49-F238E27FC236}">
                  <a16:creationId xmlns:a16="http://schemas.microsoft.com/office/drawing/2014/main" id="{5E78344B-EB9F-4860-A9BD-E74FF75BE004}"/>
                </a:ext>
              </a:extLst>
            </p:cNvPr>
            <p:cNvSpPr/>
            <p:nvPr/>
          </p:nvSpPr>
          <p:spPr>
            <a:xfrm>
              <a:off x="1857772" y="4165987"/>
              <a:ext cx="281866" cy="275297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5" name="Diagrama de flujo: conector 174">
              <a:extLst>
                <a:ext uri="{FF2B5EF4-FFF2-40B4-BE49-F238E27FC236}">
                  <a16:creationId xmlns:a16="http://schemas.microsoft.com/office/drawing/2014/main" id="{7088AA8C-60B4-4933-991D-4342A28753F2}"/>
                </a:ext>
              </a:extLst>
            </p:cNvPr>
            <p:cNvSpPr/>
            <p:nvPr/>
          </p:nvSpPr>
          <p:spPr>
            <a:xfrm>
              <a:off x="2914407" y="2973931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6" name="Diagrama de flujo: conector 175">
              <a:extLst>
                <a:ext uri="{FF2B5EF4-FFF2-40B4-BE49-F238E27FC236}">
                  <a16:creationId xmlns:a16="http://schemas.microsoft.com/office/drawing/2014/main" id="{3271DDD1-1C1D-4B85-ABD8-3F8B1C0622E9}"/>
                </a:ext>
              </a:extLst>
            </p:cNvPr>
            <p:cNvSpPr/>
            <p:nvPr/>
          </p:nvSpPr>
          <p:spPr>
            <a:xfrm>
              <a:off x="4543607" y="3617009"/>
              <a:ext cx="281866" cy="275297"/>
            </a:xfrm>
            <a:prstGeom prst="flowChartConnector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7" name="Diagrama de flujo: conector 176">
              <a:extLst>
                <a:ext uri="{FF2B5EF4-FFF2-40B4-BE49-F238E27FC236}">
                  <a16:creationId xmlns:a16="http://schemas.microsoft.com/office/drawing/2014/main" id="{A73B5116-50A5-4A28-8906-DF046600E866}"/>
                </a:ext>
              </a:extLst>
            </p:cNvPr>
            <p:cNvSpPr/>
            <p:nvPr/>
          </p:nvSpPr>
          <p:spPr>
            <a:xfrm>
              <a:off x="6753444" y="2530922"/>
              <a:ext cx="281866" cy="27529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8" name="Diagrama de flujo: conector 177">
              <a:extLst>
                <a:ext uri="{FF2B5EF4-FFF2-40B4-BE49-F238E27FC236}">
                  <a16:creationId xmlns:a16="http://schemas.microsoft.com/office/drawing/2014/main" id="{5043B331-39BA-4BE6-8397-7875431B6286}"/>
                </a:ext>
              </a:extLst>
            </p:cNvPr>
            <p:cNvSpPr/>
            <p:nvPr/>
          </p:nvSpPr>
          <p:spPr>
            <a:xfrm>
              <a:off x="2923490" y="4154863"/>
              <a:ext cx="281866" cy="275297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79" name="Diagrama de flujo: conector 178">
              <a:extLst>
                <a:ext uri="{FF2B5EF4-FFF2-40B4-BE49-F238E27FC236}">
                  <a16:creationId xmlns:a16="http://schemas.microsoft.com/office/drawing/2014/main" id="{7A95F553-A88C-4E26-ABB1-4F3F24EBC983}"/>
                </a:ext>
              </a:extLst>
            </p:cNvPr>
            <p:cNvSpPr/>
            <p:nvPr/>
          </p:nvSpPr>
          <p:spPr>
            <a:xfrm>
              <a:off x="2370485" y="4151353"/>
              <a:ext cx="281866" cy="275297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0" name="Diagrama de flujo: conector 179">
              <a:extLst>
                <a:ext uri="{FF2B5EF4-FFF2-40B4-BE49-F238E27FC236}">
                  <a16:creationId xmlns:a16="http://schemas.microsoft.com/office/drawing/2014/main" id="{52DB01D9-779D-40AB-8E57-FE278A331A26}"/>
                </a:ext>
              </a:extLst>
            </p:cNvPr>
            <p:cNvSpPr/>
            <p:nvPr/>
          </p:nvSpPr>
          <p:spPr>
            <a:xfrm>
              <a:off x="6726532" y="4711738"/>
              <a:ext cx="281866" cy="275297"/>
            </a:xfrm>
            <a:prstGeom prst="flowChartConnector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1" name="Diagrama de flujo: conector 180">
              <a:extLst>
                <a:ext uri="{FF2B5EF4-FFF2-40B4-BE49-F238E27FC236}">
                  <a16:creationId xmlns:a16="http://schemas.microsoft.com/office/drawing/2014/main" id="{EA74AF4A-E0E9-4DCB-BC76-478DE9544F05}"/>
                </a:ext>
              </a:extLst>
            </p:cNvPr>
            <p:cNvSpPr/>
            <p:nvPr/>
          </p:nvSpPr>
          <p:spPr>
            <a:xfrm>
              <a:off x="2394358" y="2982961"/>
              <a:ext cx="281866" cy="27529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2" name="Diagrama de flujo: conector 181">
              <a:extLst>
                <a:ext uri="{FF2B5EF4-FFF2-40B4-BE49-F238E27FC236}">
                  <a16:creationId xmlns:a16="http://schemas.microsoft.com/office/drawing/2014/main" id="{44D9315C-0158-4FBF-A509-EC48E8B5DBBC}"/>
                </a:ext>
              </a:extLst>
            </p:cNvPr>
            <p:cNvSpPr/>
            <p:nvPr/>
          </p:nvSpPr>
          <p:spPr>
            <a:xfrm>
              <a:off x="5675861" y="2983843"/>
              <a:ext cx="281866" cy="27529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3" name="Diagrama de flujo: conector 182">
              <a:extLst>
                <a:ext uri="{FF2B5EF4-FFF2-40B4-BE49-F238E27FC236}">
                  <a16:creationId xmlns:a16="http://schemas.microsoft.com/office/drawing/2014/main" id="{1C4FFFA6-FC22-4BC3-AFEB-1CFAAFE44520}"/>
                </a:ext>
              </a:extLst>
            </p:cNvPr>
            <p:cNvSpPr/>
            <p:nvPr/>
          </p:nvSpPr>
          <p:spPr>
            <a:xfrm>
              <a:off x="6746553" y="5250531"/>
              <a:ext cx="281866" cy="275297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4" name="Diagrama de flujo: conector 183">
              <a:extLst>
                <a:ext uri="{FF2B5EF4-FFF2-40B4-BE49-F238E27FC236}">
                  <a16:creationId xmlns:a16="http://schemas.microsoft.com/office/drawing/2014/main" id="{A1D708EF-DF27-4835-8EDA-1404B1463E70}"/>
                </a:ext>
              </a:extLst>
            </p:cNvPr>
            <p:cNvSpPr/>
            <p:nvPr/>
          </p:nvSpPr>
          <p:spPr>
            <a:xfrm>
              <a:off x="1905723" y="5284865"/>
              <a:ext cx="281866" cy="275297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5" name="Cerrar llave 184">
              <a:extLst>
                <a:ext uri="{FF2B5EF4-FFF2-40B4-BE49-F238E27FC236}">
                  <a16:creationId xmlns:a16="http://schemas.microsoft.com/office/drawing/2014/main" id="{914F1C5D-4632-49D3-B17B-282496BCCE0C}"/>
                </a:ext>
              </a:extLst>
            </p:cNvPr>
            <p:cNvSpPr/>
            <p:nvPr/>
          </p:nvSpPr>
          <p:spPr>
            <a:xfrm rot="16200000">
              <a:off x="2430432" y="1193204"/>
              <a:ext cx="141542" cy="1096154"/>
            </a:xfrm>
            <a:prstGeom prst="rightBrace">
              <a:avLst/>
            </a:prstGeom>
            <a:ln w="28575">
              <a:solidFill>
                <a:srgbClr val="9077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6" name="Cerrar llave 185">
              <a:extLst>
                <a:ext uri="{FF2B5EF4-FFF2-40B4-BE49-F238E27FC236}">
                  <a16:creationId xmlns:a16="http://schemas.microsoft.com/office/drawing/2014/main" id="{2938E5E0-B1DC-49BA-BE84-E8689EEBF6A4}"/>
                </a:ext>
              </a:extLst>
            </p:cNvPr>
            <p:cNvSpPr/>
            <p:nvPr/>
          </p:nvSpPr>
          <p:spPr>
            <a:xfrm rot="16200000">
              <a:off x="4024288" y="1166065"/>
              <a:ext cx="141542" cy="1096154"/>
            </a:xfrm>
            <a:prstGeom prst="rightBrace">
              <a:avLst/>
            </a:prstGeom>
            <a:ln w="28575">
              <a:solidFill>
                <a:srgbClr val="0074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7" name="Cerrar llave 186">
              <a:extLst>
                <a:ext uri="{FF2B5EF4-FFF2-40B4-BE49-F238E27FC236}">
                  <a16:creationId xmlns:a16="http://schemas.microsoft.com/office/drawing/2014/main" id="{CA647173-CEBC-45C4-827F-0822BFC2B554}"/>
                </a:ext>
              </a:extLst>
            </p:cNvPr>
            <p:cNvSpPr/>
            <p:nvPr/>
          </p:nvSpPr>
          <p:spPr>
            <a:xfrm rot="16200000">
              <a:off x="5443545" y="1417190"/>
              <a:ext cx="123631" cy="575572"/>
            </a:xfrm>
            <a:prstGeom prst="rightBrace">
              <a:avLst/>
            </a:prstGeom>
            <a:ln w="28575">
              <a:solidFill>
                <a:srgbClr val="3377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428"/>
            </a:p>
          </p:txBody>
        </p:sp>
        <p:sp>
          <p:nvSpPr>
            <p:cNvPr id="188" name="CuadroTexto 187">
              <a:extLst>
                <a:ext uri="{FF2B5EF4-FFF2-40B4-BE49-F238E27FC236}">
                  <a16:creationId xmlns:a16="http://schemas.microsoft.com/office/drawing/2014/main" id="{FA0E1A05-91DF-4FBE-ADF6-321515E13908}"/>
                </a:ext>
              </a:extLst>
            </p:cNvPr>
            <p:cNvSpPr txBox="1"/>
            <p:nvPr/>
          </p:nvSpPr>
          <p:spPr>
            <a:xfrm>
              <a:off x="659641" y="1706784"/>
              <a:ext cx="1309430" cy="28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69" b="1" dirty="0">
                  <a:latin typeface="Arial Narrow" panose="020B0606020202030204" pitchFamily="34" charset="0"/>
                </a:rPr>
                <a:t>OBJETIVOS PND</a:t>
              </a:r>
            </a:p>
          </p:txBody>
        </p:sp>
        <p:sp>
          <p:nvSpPr>
            <p:cNvPr id="189" name="CuadroTexto 188">
              <a:extLst>
                <a:ext uri="{FF2B5EF4-FFF2-40B4-BE49-F238E27FC236}">
                  <a16:creationId xmlns:a16="http://schemas.microsoft.com/office/drawing/2014/main" id="{C9349364-C80E-4DA9-92C2-D647604D1C45}"/>
                </a:ext>
              </a:extLst>
            </p:cNvPr>
            <p:cNvSpPr txBox="1"/>
            <p:nvPr/>
          </p:nvSpPr>
          <p:spPr>
            <a:xfrm>
              <a:off x="951420" y="2449464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90" name="CuadroTexto 189">
              <a:extLst>
                <a:ext uri="{FF2B5EF4-FFF2-40B4-BE49-F238E27FC236}">
                  <a16:creationId xmlns:a16="http://schemas.microsoft.com/office/drawing/2014/main" id="{7C789FBD-6A32-48EE-8817-E6534BC54D0B}"/>
                </a:ext>
              </a:extLst>
            </p:cNvPr>
            <p:cNvSpPr txBox="1"/>
            <p:nvPr/>
          </p:nvSpPr>
          <p:spPr>
            <a:xfrm>
              <a:off x="940046" y="2968534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91" name="CuadroTexto 190">
              <a:extLst>
                <a:ext uri="{FF2B5EF4-FFF2-40B4-BE49-F238E27FC236}">
                  <a16:creationId xmlns:a16="http://schemas.microsoft.com/office/drawing/2014/main" id="{FC18907F-28FC-440B-A935-0D2B8B94C9A5}"/>
                </a:ext>
              </a:extLst>
            </p:cNvPr>
            <p:cNvSpPr txBox="1"/>
            <p:nvPr/>
          </p:nvSpPr>
          <p:spPr>
            <a:xfrm>
              <a:off x="932128" y="3544280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92" name="CuadroTexto 191">
              <a:extLst>
                <a:ext uri="{FF2B5EF4-FFF2-40B4-BE49-F238E27FC236}">
                  <a16:creationId xmlns:a16="http://schemas.microsoft.com/office/drawing/2014/main" id="{4C1058AA-D20E-40EC-A43F-CFC62B2A0DA4}"/>
                </a:ext>
              </a:extLst>
            </p:cNvPr>
            <p:cNvSpPr txBox="1"/>
            <p:nvPr/>
          </p:nvSpPr>
          <p:spPr>
            <a:xfrm>
              <a:off x="940046" y="4101259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3" name="CuadroTexto 192">
              <a:extLst>
                <a:ext uri="{FF2B5EF4-FFF2-40B4-BE49-F238E27FC236}">
                  <a16:creationId xmlns:a16="http://schemas.microsoft.com/office/drawing/2014/main" id="{C40FEE85-1466-4295-B65B-5F5D89016879}"/>
                </a:ext>
              </a:extLst>
            </p:cNvPr>
            <p:cNvSpPr txBox="1"/>
            <p:nvPr/>
          </p:nvSpPr>
          <p:spPr>
            <a:xfrm>
              <a:off x="940046" y="4717992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194" name="CuadroTexto 193">
              <a:extLst>
                <a:ext uri="{FF2B5EF4-FFF2-40B4-BE49-F238E27FC236}">
                  <a16:creationId xmlns:a16="http://schemas.microsoft.com/office/drawing/2014/main" id="{FA2A0873-AAD5-4A61-A5C6-AADCB56DC01D}"/>
                </a:ext>
              </a:extLst>
            </p:cNvPr>
            <p:cNvSpPr txBox="1"/>
            <p:nvPr/>
          </p:nvSpPr>
          <p:spPr>
            <a:xfrm>
              <a:off x="957908" y="5241673"/>
              <a:ext cx="268022" cy="31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28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grpSp>
          <p:nvGrpSpPr>
            <p:cNvPr id="195" name="Grupo 194">
              <a:extLst>
                <a:ext uri="{FF2B5EF4-FFF2-40B4-BE49-F238E27FC236}">
                  <a16:creationId xmlns:a16="http://schemas.microsoft.com/office/drawing/2014/main" id="{D3B0B60F-7216-402D-9396-38FE01741B85}"/>
                </a:ext>
              </a:extLst>
            </p:cNvPr>
            <p:cNvGrpSpPr/>
            <p:nvPr/>
          </p:nvGrpSpPr>
          <p:grpSpPr>
            <a:xfrm>
              <a:off x="1223071" y="2363333"/>
              <a:ext cx="496101" cy="468982"/>
              <a:chOff x="1552816" y="1857583"/>
              <a:chExt cx="625317" cy="591135"/>
            </a:xfrm>
          </p:grpSpPr>
          <p:sp>
            <p:nvSpPr>
              <p:cNvPr id="211" name="Diagrama de flujo: conector 210">
                <a:extLst>
                  <a:ext uri="{FF2B5EF4-FFF2-40B4-BE49-F238E27FC236}">
                    <a16:creationId xmlns:a16="http://schemas.microsoft.com/office/drawing/2014/main" id="{98E01956-1B89-4293-B1E7-0117613DD5AB}"/>
                  </a:ext>
                </a:extLst>
              </p:cNvPr>
              <p:cNvSpPr/>
              <p:nvPr/>
            </p:nvSpPr>
            <p:spPr>
              <a:xfrm>
                <a:off x="1552816" y="1857583"/>
                <a:ext cx="625317" cy="59113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12" name="Gráfico 211" descr="Planta">
                <a:extLst>
                  <a:ext uri="{FF2B5EF4-FFF2-40B4-BE49-F238E27FC236}">
                    <a16:creationId xmlns:a16="http://schemas.microsoft.com/office/drawing/2014/main" id="{D90C6998-71FB-496E-82C8-8A6D459A8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631758" y="1941360"/>
                <a:ext cx="444418" cy="444418"/>
              </a:xfrm>
              <a:prstGeom prst="rect">
                <a:avLst/>
              </a:prstGeom>
            </p:spPr>
          </p:pic>
        </p:grpSp>
        <p:grpSp>
          <p:nvGrpSpPr>
            <p:cNvPr id="196" name="Grupo 195">
              <a:extLst>
                <a:ext uri="{FF2B5EF4-FFF2-40B4-BE49-F238E27FC236}">
                  <a16:creationId xmlns:a16="http://schemas.microsoft.com/office/drawing/2014/main" id="{26B63705-DC12-48F3-AB96-4D562238BEC2}"/>
                </a:ext>
              </a:extLst>
            </p:cNvPr>
            <p:cNvGrpSpPr/>
            <p:nvPr/>
          </p:nvGrpSpPr>
          <p:grpSpPr>
            <a:xfrm>
              <a:off x="1194785" y="4053187"/>
              <a:ext cx="496101" cy="468982"/>
              <a:chOff x="-87916" y="3790951"/>
              <a:chExt cx="496101" cy="468982"/>
            </a:xfrm>
          </p:grpSpPr>
          <p:sp>
            <p:nvSpPr>
              <p:cNvPr id="209" name="Diagrama de flujo: conector 208">
                <a:extLst>
                  <a:ext uri="{FF2B5EF4-FFF2-40B4-BE49-F238E27FC236}">
                    <a16:creationId xmlns:a16="http://schemas.microsoft.com/office/drawing/2014/main" id="{5BE6C75C-DB45-4082-B95C-CB4ABF20DABB}"/>
                  </a:ext>
                </a:extLst>
              </p:cNvPr>
              <p:cNvSpPr/>
              <p:nvPr/>
            </p:nvSpPr>
            <p:spPr>
              <a:xfrm>
                <a:off x="-87916" y="3790951"/>
                <a:ext cx="496101" cy="468982"/>
              </a:xfrm>
              <a:prstGeom prst="flowChartConnector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10" name="Gráfico 209" descr="Reunión">
                <a:extLst>
                  <a:ext uri="{FF2B5EF4-FFF2-40B4-BE49-F238E27FC236}">
                    <a16:creationId xmlns:a16="http://schemas.microsoft.com/office/drawing/2014/main" id="{64277BFB-B46D-4C8B-B1AF-E992E8B37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43564" y="3841127"/>
                <a:ext cx="366266" cy="366266"/>
              </a:xfrm>
              <a:prstGeom prst="rect">
                <a:avLst/>
              </a:prstGeom>
            </p:spPr>
          </p:pic>
        </p:grpSp>
        <p:grpSp>
          <p:nvGrpSpPr>
            <p:cNvPr id="197" name="Grupo 196">
              <a:extLst>
                <a:ext uri="{FF2B5EF4-FFF2-40B4-BE49-F238E27FC236}">
                  <a16:creationId xmlns:a16="http://schemas.microsoft.com/office/drawing/2014/main" id="{02006C98-FBA2-4341-BD42-E982DD7B58E2}"/>
                </a:ext>
              </a:extLst>
            </p:cNvPr>
            <p:cNvGrpSpPr/>
            <p:nvPr/>
          </p:nvGrpSpPr>
          <p:grpSpPr>
            <a:xfrm>
              <a:off x="1218944" y="3481020"/>
              <a:ext cx="496101" cy="468982"/>
              <a:chOff x="-117163" y="2773013"/>
              <a:chExt cx="496101" cy="468982"/>
            </a:xfrm>
          </p:grpSpPr>
          <p:sp>
            <p:nvSpPr>
              <p:cNvPr id="207" name="Diagrama de flujo: conector 206">
                <a:extLst>
                  <a:ext uri="{FF2B5EF4-FFF2-40B4-BE49-F238E27FC236}">
                    <a16:creationId xmlns:a16="http://schemas.microsoft.com/office/drawing/2014/main" id="{A6938E46-461B-420C-AC71-F5CC54C5B246}"/>
                  </a:ext>
                </a:extLst>
              </p:cNvPr>
              <p:cNvSpPr/>
              <p:nvPr/>
            </p:nvSpPr>
            <p:spPr>
              <a:xfrm>
                <a:off x="-117163" y="2773013"/>
                <a:ext cx="496101" cy="468982"/>
              </a:xfrm>
              <a:prstGeom prst="flowChartConnector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08" name="Gráfico 207" descr="Engranaje único">
                <a:extLst>
                  <a:ext uri="{FF2B5EF4-FFF2-40B4-BE49-F238E27FC236}">
                    <a16:creationId xmlns:a16="http://schemas.microsoft.com/office/drawing/2014/main" id="{616A80B6-FB1D-4F23-AC32-E12141B8B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-63549" y="2820378"/>
                <a:ext cx="384487" cy="327978"/>
              </a:xfrm>
              <a:prstGeom prst="rect">
                <a:avLst/>
              </a:prstGeom>
            </p:spPr>
          </p:pic>
        </p:grpSp>
        <p:grpSp>
          <p:nvGrpSpPr>
            <p:cNvPr id="198" name="Grupo 197">
              <a:extLst>
                <a:ext uri="{FF2B5EF4-FFF2-40B4-BE49-F238E27FC236}">
                  <a16:creationId xmlns:a16="http://schemas.microsoft.com/office/drawing/2014/main" id="{DD310E64-F30D-4912-9BFB-DE59D1F266CA}"/>
                </a:ext>
              </a:extLst>
            </p:cNvPr>
            <p:cNvGrpSpPr/>
            <p:nvPr/>
          </p:nvGrpSpPr>
          <p:grpSpPr>
            <a:xfrm>
              <a:off x="1185367" y="4638255"/>
              <a:ext cx="496101" cy="468982"/>
              <a:chOff x="-69491" y="4696629"/>
              <a:chExt cx="496101" cy="468982"/>
            </a:xfrm>
          </p:grpSpPr>
          <p:sp>
            <p:nvSpPr>
              <p:cNvPr id="205" name="Diagrama de flujo: conector 204">
                <a:extLst>
                  <a:ext uri="{FF2B5EF4-FFF2-40B4-BE49-F238E27FC236}">
                    <a16:creationId xmlns:a16="http://schemas.microsoft.com/office/drawing/2014/main" id="{DC48F540-5F68-47C6-93E7-B87E370E3A01}"/>
                  </a:ext>
                </a:extLst>
              </p:cNvPr>
              <p:cNvSpPr/>
              <p:nvPr/>
            </p:nvSpPr>
            <p:spPr>
              <a:xfrm>
                <a:off x="-69491" y="4696629"/>
                <a:ext cx="496101" cy="468982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06" name="Imagen 205">
                <a:extLst>
                  <a:ext uri="{FF2B5EF4-FFF2-40B4-BE49-F238E27FC236}">
                    <a16:creationId xmlns:a16="http://schemas.microsoft.com/office/drawing/2014/main" id="{0C9E51B2-B2ED-4446-93DC-8D981C2EF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6757" r="90000">
                            <a14:foregroundMark x1="28649" y1="56486" x2="57568" y2="53108"/>
                            <a14:foregroundMark x1="57568" y1="53108" x2="73243" y2="37297"/>
                            <a14:foregroundMark x1="7703" y1="51757" x2="7703" y2="51757"/>
                            <a14:foregroundMark x1="69324" y1="23108" x2="69324" y2="23108"/>
                            <a14:foregroundMark x1="72027" y1="16486" x2="72027" y2="16486"/>
                            <a14:foregroundMark x1="6757" y1="52297" x2="6757" y2="52297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177" y="4767728"/>
                <a:ext cx="281305" cy="281305"/>
              </a:xfrm>
              <a:prstGeom prst="rect">
                <a:avLst/>
              </a:prstGeom>
            </p:spPr>
          </p:pic>
        </p:grpSp>
        <p:grpSp>
          <p:nvGrpSpPr>
            <p:cNvPr id="199" name="Grupo 198">
              <a:extLst>
                <a:ext uri="{FF2B5EF4-FFF2-40B4-BE49-F238E27FC236}">
                  <a16:creationId xmlns:a16="http://schemas.microsoft.com/office/drawing/2014/main" id="{73D502D9-4DDE-45AD-BA16-143DD2E3FEEE}"/>
                </a:ext>
              </a:extLst>
            </p:cNvPr>
            <p:cNvGrpSpPr/>
            <p:nvPr/>
          </p:nvGrpSpPr>
          <p:grpSpPr>
            <a:xfrm>
              <a:off x="1231851" y="5187325"/>
              <a:ext cx="496101" cy="468982"/>
              <a:chOff x="-87916" y="5527102"/>
              <a:chExt cx="496101" cy="468982"/>
            </a:xfrm>
          </p:grpSpPr>
          <p:sp>
            <p:nvSpPr>
              <p:cNvPr id="203" name="Diagrama de flujo: conector 202">
                <a:extLst>
                  <a:ext uri="{FF2B5EF4-FFF2-40B4-BE49-F238E27FC236}">
                    <a16:creationId xmlns:a16="http://schemas.microsoft.com/office/drawing/2014/main" id="{8F55DB2D-374B-435D-9EAE-34DC658E47AC}"/>
                  </a:ext>
                </a:extLst>
              </p:cNvPr>
              <p:cNvSpPr/>
              <p:nvPr/>
            </p:nvSpPr>
            <p:spPr>
              <a:xfrm>
                <a:off x="-87916" y="5527102"/>
                <a:ext cx="496101" cy="468982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04" name="Gráfico 203" descr="Centro educativo">
                <a:extLst>
                  <a:ext uri="{FF2B5EF4-FFF2-40B4-BE49-F238E27FC236}">
                    <a16:creationId xmlns:a16="http://schemas.microsoft.com/office/drawing/2014/main" id="{14C18CD5-FE75-4CB1-AB59-BC26DCDDF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-31708" y="5527102"/>
                <a:ext cx="403929" cy="364931"/>
              </a:xfrm>
              <a:prstGeom prst="rect">
                <a:avLst/>
              </a:prstGeom>
            </p:spPr>
          </p:pic>
        </p:grpSp>
        <p:grpSp>
          <p:nvGrpSpPr>
            <p:cNvPr id="200" name="Grupo 199">
              <a:extLst>
                <a:ext uri="{FF2B5EF4-FFF2-40B4-BE49-F238E27FC236}">
                  <a16:creationId xmlns:a16="http://schemas.microsoft.com/office/drawing/2014/main" id="{E1194F9C-763B-4438-993C-2D9D341425D6}"/>
                </a:ext>
              </a:extLst>
            </p:cNvPr>
            <p:cNvGrpSpPr/>
            <p:nvPr/>
          </p:nvGrpSpPr>
          <p:grpSpPr>
            <a:xfrm>
              <a:off x="1223501" y="2885566"/>
              <a:ext cx="496101" cy="468982"/>
              <a:chOff x="1552816" y="1857583"/>
              <a:chExt cx="625317" cy="591135"/>
            </a:xfrm>
          </p:grpSpPr>
          <p:sp>
            <p:nvSpPr>
              <p:cNvPr id="201" name="Diagrama de flujo: conector 200">
                <a:extLst>
                  <a:ext uri="{FF2B5EF4-FFF2-40B4-BE49-F238E27FC236}">
                    <a16:creationId xmlns:a16="http://schemas.microsoft.com/office/drawing/2014/main" id="{55EFC39F-E8E8-4DAB-8661-45451CBEB0BC}"/>
                  </a:ext>
                </a:extLst>
              </p:cNvPr>
              <p:cNvSpPr/>
              <p:nvPr/>
            </p:nvSpPr>
            <p:spPr>
              <a:xfrm>
                <a:off x="1552816" y="1857583"/>
                <a:ext cx="625317" cy="59113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28"/>
              </a:p>
            </p:txBody>
          </p:sp>
          <p:pic>
            <p:nvPicPr>
              <p:cNvPr id="202" name="Gráfico 201" descr="Planta">
                <a:extLst>
                  <a:ext uri="{FF2B5EF4-FFF2-40B4-BE49-F238E27FC236}">
                    <a16:creationId xmlns:a16="http://schemas.microsoft.com/office/drawing/2014/main" id="{4E838C2A-4DDE-495C-80E8-D1890FDF1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631758" y="1941360"/>
                <a:ext cx="444418" cy="444418"/>
              </a:xfrm>
              <a:prstGeom prst="rect">
                <a:avLst/>
              </a:prstGeom>
            </p:spPr>
          </p:pic>
        </p:grpSp>
      </p:grpSp>
      <p:sp>
        <p:nvSpPr>
          <p:cNvPr id="213" name="Title 1">
            <a:extLst>
              <a:ext uri="{FF2B5EF4-FFF2-40B4-BE49-F238E27FC236}">
                <a16:creationId xmlns:a16="http://schemas.microsoft.com/office/drawing/2014/main" id="{055E8C40-FAF2-4E33-A48A-63D75B958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897" y="220226"/>
            <a:ext cx="7469000" cy="7901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Alineación PDOT con Objetivos  PND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99" name="Diagrama de flujo: conector 98">
            <a:extLst>
              <a:ext uri="{FF2B5EF4-FFF2-40B4-BE49-F238E27FC236}">
                <a16:creationId xmlns:a16="http://schemas.microsoft.com/office/drawing/2014/main" id="{599051F6-7C6A-44F7-B229-8D6EEB42EB2D}"/>
              </a:ext>
            </a:extLst>
          </p:cNvPr>
          <p:cNvSpPr/>
          <p:nvPr/>
        </p:nvSpPr>
        <p:spPr>
          <a:xfrm>
            <a:off x="8075161" y="4567138"/>
            <a:ext cx="305261" cy="320648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28"/>
          </a:p>
        </p:txBody>
      </p:sp>
      <p:sp>
        <p:nvSpPr>
          <p:cNvPr id="100" name="Diagrama de flujo: conector 99">
            <a:extLst>
              <a:ext uri="{FF2B5EF4-FFF2-40B4-BE49-F238E27FC236}">
                <a16:creationId xmlns:a16="http://schemas.microsoft.com/office/drawing/2014/main" id="{6C6E96D8-05F8-4D5D-A4DD-F6E0AA2ED333}"/>
              </a:ext>
            </a:extLst>
          </p:cNvPr>
          <p:cNvSpPr/>
          <p:nvPr/>
        </p:nvSpPr>
        <p:spPr>
          <a:xfrm>
            <a:off x="8066121" y="5190645"/>
            <a:ext cx="305261" cy="320648"/>
          </a:xfrm>
          <a:prstGeom prst="flowChartConnector">
            <a:avLst/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28"/>
          </a:p>
        </p:txBody>
      </p:sp>
      <p:sp>
        <p:nvSpPr>
          <p:cNvPr id="101" name="Diagrama de flujo: conector 100">
            <a:extLst>
              <a:ext uri="{FF2B5EF4-FFF2-40B4-BE49-F238E27FC236}">
                <a16:creationId xmlns:a16="http://schemas.microsoft.com/office/drawing/2014/main" id="{8654CDE1-5620-456B-B4E7-59D10EB482A5}"/>
              </a:ext>
            </a:extLst>
          </p:cNvPr>
          <p:cNvSpPr/>
          <p:nvPr/>
        </p:nvSpPr>
        <p:spPr>
          <a:xfrm>
            <a:off x="8677480" y="4562332"/>
            <a:ext cx="305261" cy="320648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28"/>
          </a:p>
        </p:txBody>
      </p:sp>
      <p:sp>
        <p:nvSpPr>
          <p:cNvPr id="102" name="Diagrama de flujo: conector 101">
            <a:extLst>
              <a:ext uri="{FF2B5EF4-FFF2-40B4-BE49-F238E27FC236}">
                <a16:creationId xmlns:a16="http://schemas.microsoft.com/office/drawing/2014/main" id="{55F90FED-B818-4FBD-9259-09565E161191}"/>
              </a:ext>
            </a:extLst>
          </p:cNvPr>
          <p:cNvSpPr/>
          <p:nvPr/>
        </p:nvSpPr>
        <p:spPr>
          <a:xfrm>
            <a:off x="8665665" y="3899685"/>
            <a:ext cx="305261" cy="320648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28"/>
          </a:p>
        </p:txBody>
      </p:sp>
    </p:spTree>
    <p:extLst>
      <p:ext uri="{BB962C8B-B14F-4D97-AF65-F5344CB8AC3E}">
        <p14:creationId xmlns:p14="http://schemas.microsoft.com/office/powerpoint/2010/main" val="1103658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82C71AB-9AF7-4B68-BDAE-42CBE0AC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714" y="220226"/>
            <a:ext cx="5943599" cy="790155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Propuesta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AA0D423-6A23-47FF-84F3-BA58F867B1A3}"/>
              </a:ext>
            </a:extLst>
          </p:cNvPr>
          <p:cNvGrpSpPr/>
          <p:nvPr/>
        </p:nvGrpSpPr>
        <p:grpSpPr>
          <a:xfrm>
            <a:off x="2475625" y="1259886"/>
            <a:ext cx="5761984" cy="4312440"/>
            <a:chOff x="2508912" y="1738259"/>
            <a:chExt cx="5761984" cy="4312440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C102B9F-4A1D-4F11-9A8B-2E7EDBE96584}"/>
                </a:ext>
              </a:extLst>
            </p:cNvPr>
            <p:cNvGrpSpPr/>
            <p:nvPr/>
          </p:nvGrpSpPr>
          <p:grpSpPr>
            <a:xfrm rot="16200000">
              <a:off x="3233684" y="1013487"/>
              <a:ext cx="4312440" cy="5761984"/>
              <a:chOff x="3233684" y="1013487"/>
              <a:chExt cx="4312440" cy="5761984"/>
            </a:xfrm>
          </p:grpSpPr>
          <p:sp>
            <p:nvSpPr>
              <p:cNvPr id="39" name="Кружок">
                <a:extLst>
                  <a:ext uri="{FF2B5EF4-FFF2-40B4-BE49-F238E27FC236}">
                    <a16:creationId xmlns:a16="http://schemas.microsoft.com/office/drawing/2014/main" id="{55486BDC-261E-4D16-A522-526E2EC395C2}"/>
                  </a:ext>
                </a:extLst>
              </p:cNvPr>
              <p:cNvSpPr/>
              <p:nvPr/>
            </p:nvSpPr>
            <p:spPr>
              <a:xfrm>
                <a:off x="3806141" y="3127653"/>
                <a:ext cx="1532755" cy="1532754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 w="127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+mj-lt"/>
                </a:endParaRPr>
              </a:p>
            </p:txBody>
          </p:sp>
          <p:sp>
            <p:nvSpPr>
              <p:cNvPr id="40" name="Кружок">
                <a:extLst>
                  <a:ext uri="{FF2B5EF4-FFF2-40B4-BE49-F238E27FC236}">
                    <a16:creationId xmlns:a16="http://schemas.microsoft.com/office/drawing/2014/main" id="{A7419941-D217-427E-BB5F-2B5D11974F77}"/>
                  </a:ext>
                </a:extLst>
              </p:cNvPr>
              <p:cNvSpPr/>
              <p:nvPr/>
            </p:nvSpPr>
            <p:spPr>
              <a:xfrm>
                <a:off x="3233684" y="2555288"/>
                <a:ext cx="2677485" cy="267748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5400">
                <a:noFill/>
                <a:prstDash val="sysDash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1" name="Фигура">
                <a:extLst>
                  <a:ext uri="{FF2B5EF4-FFF2-40B4-BE49-F238E27FC236}">
                    <a16:creationId xmlns:a16="http://schemas.microsoft.com/office/drawing/2014/main" id="{5B2798B0-1EC7-41AF-96E3-66E4D6C4B90D}"/>
                  </a:ext>
                </a:extLst>
              </p:cNvPr>
              <p:cNvSpPr/>
              <p:nvPr/>
            </p:nvSpPr>
            <p:spPr>
              <a:xfrm>
                <a:off x="5598589" y="3281361"/>
                <a:ext cx="1947535" cy="121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0595" extrusionOk="0">
                    <a:moveTo>
                      <a:pt x="14186" y="0"/>
                    </a:moveTo>
                    <a:cubicBezTo>
                      <a:pt x="12533" y="0"/>
                      <a:pt x="10881" y="1006"/>
                      <a:pt x="9620" y="3017"/>
                    </a:cubicBezTo>
                    <a:cubicBezTo>
                      <a:pt x="8683" y="4510"/>
                      <a:pt x="8095" y="6349"/>
                      <a:pt x="7855" y="8276"/>
                    </a:cubicBezTo>
                    <a:cubicBezTo>
                      <a:pt x="7753" y="8841"/>
                      <a:pt x="7425" y="9235"/>
                      <a:pt x="7049" y="9191"/>
                    </a:cubicBezTo>
                    <a:cubicBezTo>
                      <a:pt x="6771" y="9159"/>
                      <a:pt x="6538" y="8883"/>
                      <a:pt x="6422" y="8489"/>
                    </a:cubicBezTo>
                    <a:cubicBezTo>
                      <a:pt x="6262" y="7787"/>
                      <a:pt x="6013" y="7123"/>
                      <a:pt x="5660" y="6560"/>
                    </a:cubicBezTo>
                    <a:cubicBezTo>
                      <a:pt x="4365" y="4496"/>
                      <a:pt x="2265" y="4496"/>
                      <a:pt x="971" y="6560"/>
                    </a:cubicBezTo>
                    <a:cubicBezTo>
                      <a:pt x="-324" y="8624"/>
                      <a:pt x="-324" y="11971"/>
                      <a:pt x="971" y="14035"/>
                    </a:cubicBezTo>
                    <a:cubicBezTo>
                      <a:pt x="2265" y="16099"/>
                      <a:pt x="4365" y="16099"/>
                      <a:pt x="5660" y="14035"/>
                    </a:cubicBezTo>
                    <a:cubicBezTo>
                      <a:pt x="6021" y="13460"/>
                      <a:pt x="6271" y="12779"/>
                      <a:pt x="6431" y="12059"/>
                    </a:cubicBezTo>
                    <a:cubicBezTo>
                      <a:pt x="6566" y="11667"/>
                      <a:pt x="6818" y="11407"/>
                      <a:pt x="7107" y="11407"/>
                    </a:cubicBezTo>
                    <a:cubicBezTo>
                      <a:pt x="7443" y="11407"/>
                      <a:pt x="7738" y="11750"/>
                      <a:pt x="7846" y="12255"/>
                    </a:cubicBezTo>
                    <a:cubicBezTo>
                      <a:pt x="8082" y="14206"/>
                      <a:pt x="8672" y="16068"/>
                      <a:pt x="9620" y="17579"/>
                    </a:cubicBezTo>
                    <a:cubicBezTo>
                      <a:pt x="12142" y="21600"/>
                      <a:pt x="16231" y="21600"/>
                      <a:pt x="18754" y="17579"/>
                    </a:cubicBezTo>
                    <a:cubicBezTo>
                      <a:pt x="21276" y="13558"/>
                      <a:pt x="21276" y="7038"/>
                      <a:pt x="18754" y="3017"/>
                    </a:cubicBezTo>
                    <a:cubicBezTo>
                      <a:pt x="17493" y="1006"/>
                      <a:pt x="15839" y="0"/>
                      <a:pt x="141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2" name="Фигура">
                <a:extLst>
                  <a:ext uri="{FF2B5EF4-FFF2-40B4-BE49-F238E27FC236}">
                    <a16:creationId xmlns:a16="http://schemas.microsoft.com/office/drawing/2014/main" id="{41533C77-2EBC-4AF6-B892-EF0B5AF9B59D}"/>
                  </a:ext>
                </a:extLst>
              </p:cNvPr>
              <p:cNvSpPr/>
              <p:nvPr/>
            </p:nvSpPr>
            <p:spPr>
              <a:xfrm rot="2123708">
                <a:off x="5222516" y="4460744"/>
                <a:ext cx="1947535" cy="121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0595" extrusionOk="0">
                    <a:moveTo>
                      <a:pt x="14186" y="0"/>
                    </a:moveTo>
                    <a:cubicBezTo>
                      <a:pt x="12533" y="0"/>
                      <a:pt x="10881" y="1006"/>
                      <a:pt x="9620" y="3017"/>
                    </a:cubicBezTo>
                    <a:cubicBezTo>
                      <a:pt x="8683" y="4510"/>
                      <a:pt x="8095" y="6349"/>
                      <a:pt x="7855" y="8276"/>
                    </a:cubicBezTo>
                    <a:cubicBezTo>
                      <a:pt x="7753" y="8841"/>
                      <a:pt x="7425" y="9235"/>
                      <a:pt x="7049" y="9191"/>
                    </a:cubicBezTo>
                    <a:cubicBezTo>
                      <a:pt x="6771" y="9159"/>
                      <a:pt x="6538" y="8883"/>
                      <a:pt x="6422" y="8489"/>
                    </a:cubicBezTo>
                    <a:cubicBezTo>
                      <a:pt x="6262" y="7787"/>
                      <a:pt x="6013" y="7123"/>
                      <a:pt x="5660" y="6560"/>
                    </a:cubicBezTo>
                    <a:cubicBezTo>
                      <a:pt x="4365" y="4496"/>
                      <a:pt x="2265" y="4496"/>
                      <a:pt x="971" y="6560"/>
                    </a:cubicBezTo>
                    <a:cubicBezTo>
                      <a:pt x="-324" y="8624"/>
                      <a:pt x="-324" y="11971"/>
                      <a:pt x="971" y="14035"/>
                    </a:cubicBezTo>
                    <a:cubicBezTo>
                      <a:pt x="2265" y="16099"/>
                      <a:pt x="4365" y="16099"/>
                      <a:pt x="5660" y="14035"/>
                    </a:cubicBezTo>
                    <a:cubicBezTo>
                      <a:pt x="6021" y="13460"/>
                      <a:pt x="6271" y="12779"/>
                      <a:pt x="6431" y="12059"/>
                    </a:cubicBezTo>
                    <a:cubicBezTo>
                      <a:pt x="6566" y="11667"/>
                      <a:pt x="6818" y="11407"/>
                      <a:pt x="7107" y="11407"/>
                    </a:cubicBezTo>
                    <a:cubicBezTo>
                      <a:pt x="7443" y="11407"/>
                      <a:pt x="7738" y="11750"/>
                      <a:pt x="7846" y="12255"/>
                    </a:cubicBezTo>
                    <a:cubicBezTo>
                      <a:pt x="8082" y="14206"/>
                      <a:pt x="8672" y="16068"/>
                      <a:pt x="9620" y="17579"/>
                    </a:cubicBezTo>
                    <a:cubicBezTo>
                      <a:pt x="12142" y="21600"/>
                      <a:pt x="16231" y="21600"/>
                      <a:pt x="18754" y="17579"/>
                    </a:cubicBezTo>
                    <a:cubicBezTo>
                      <a:pt x="21276" y="13558"/>
                      <a:pt x="21276" y="7038"/>
                      <a:pt x="18754" y="3017"/>
                    </a:cubicBezTo>
                    <a:cubicBezTo>
                      <a:pt x="17493" y="1006"/>
                      <a:pt x="15839" y="0"/>
                      <a:pt x="14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prstDash val="solid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3" name="Фигура">
                <a:extLst>
                  <a:ext uri="{FF2B5EF4-FFF2-40B4-BE49-F238E27FC236}">
                    <a16:creationId xmlns:a16="http://schemas.microsoft.com/office/drawing/2014/main" id="{5978D254-80F1-4EA0-A2E7-8B03F2B84549}"/>
                  </a:ext>
                </a:extLst>
              </p:cNvPr>
              <p:cNvSpPr/>
              <p:nvPr/>
            </p:nvSpPr>
            <p:spPr>
              <a:xfrm rot="19422424">
                <a:off x="5223796" y="2101977"/>
                <a:ext cx="1947535" cy="121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0595" extrusionOk="0">
                    <a:moveTo>
                      <a:pt x="14186" y="0"/>
                    </a:moveTo>
                    <a:cubicBezTo>
                      <a:pt x="12533" y="0"/>
                      <a:pt x="10881" y="1006"/>
                      <a:pt x="9620" y="3017"/>
                    </a:cubicBezTo>
                    <a:cubicBezTo>
                      <a:pt x="8683" y="4510"/>
                      <a:pt x="8095" y="6349"/>
                      <a:pt x="7855" y="8276"/>
                    </a:cubicBezTo>
                    <a:cubicBezTo>
                      <a:pt x="7753" y="8841"/>
                      <a:pt x="7425" y="9235"/>
                      <a:pt x="7049" y="9191"/>
                    </a:cubicBezTo>
                    <a:cubicBezTo>
                      <a:pt x="6771" y="9159"/>
                      <a:pt x="6538" y="8883"/>
                      <a:pt x="6422" y="8489"/>
                    </a:cubicBezTo>
                    <a:cubicBezTo>
                      <a:pt x="6262" y="7787"/>
                      <a:pt x="6013" y="7123"/>
                      <a:pt x="5660" y="6560"/>
                    </a:cubicBezTo>
                    <a:cubicBezTo>
                      <a:pt x="4365" y="4496"/>
                      <a:pt x="2265" y="4496"/>
                      <a:pt x="971" y="6560"/>
                    </a:cubicBezTo>
                    <a:cubicBezTo>
                      <a:pt x="-324" y="8624"/>
                      <a:pt x="-324" y="11971"/>
                      <a:pt x="971" y="14035"/>
                    </a:cubicBezTo>
                    <a:cubicBezTo>
                      <a:pt x="2265" y="16099"/>
                      <a:pt x="4365" y="16099"/>
                      <a:pt x="5660" y="14035"/>
                    </a:cubicBezTo>
                    <a:cubicBezTo>
                      <a:pt x="6021" y="13460"/>
                      <a:pt x="6271" y="12779"/>
                      <a:pt x="6431" y="12059"/>
                    </a:cubicBezTo>
                    <a:cubicBezTo>
                      <a:pt x="6566" y="11667"/>
                      <a:pt x="6818" y="11407"/>
                      <a:pt x="7107" y="11407"/>
                    </a:cubicBezTo>
                    <a:cubicBezTo>
                      <a:pt x="7443" y="11407"/>
                      <a:pt x="7738" y="11750"/>
                      <a:pt x="7846" y="12255"/>
                    </a:cubicBezTo>
                    <a:cubicBezTo>
                      <a:pt x="8082" y="14206"/>
                      <a:pt x="8672" y="16068"/>
                      <a:pt x="9620" y="17579"/>
                    </a:cubicBezTo>
                    <a:cubicBezTo>
                      <a:pt x="12142" y="21600"/>
                      <a:pt x="16231" y="21600"/>
                      <a:pt x="18754" y="17579"/>
                    </a:cubicBezTo>
                    <a:cubicBezTo>
                      <a:pt x="21276" y="13558"/>
                      <a:pt x="21276" y="7038"/>
                      <a:pt x="18754" y="3017"/>
                    </a:cubicBezTo>
                    <a:cubicBezTo>
                      <a:pt x="17493" y="1006"/>
                      <a:pt x="15839" y="0"/>
                      <a:pt x="14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prstDash val="solid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4" name="Фигура">
                <a:extLst>
                  <a:ext uri="{FF2B5EF4-FFF2-40B4-BE49-F238E27FC236}">
                    <a16:creationId xmlns:a16="http://schemas.microsoft.com/office/drawing/2014/main" id="{7BC346A4-053D-4772-88AA-05996C52A66A}"/>
                  </a:ext>
                </a:extLst>
              </p:cNvPr>
              <p:cNvSpPr/>
              <p:nvPr/>
            </p:nvSpPr>
            <p:spPr>
              <a:xfrm rot="4368453">
                <a:off x="4214540" y="5192423"/>
                <a:ext cx="1947535" cy="121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0595" extrusionOk="0">
                    <a:moveTo>
                      <a:pt x="14186" y="0"/>
                    </a:moveTo>
                    <a:cubicBezTo>
                      <a:pt x="12533" y="0"/>
                      <a:pt x="10881" y="1006"/>
                      <a:pt x="9620" y="3017"/>
                    </a:cubicBezTo>
                    <a:cubicBezTo>
                      <a:pt x="8683" y="4510"/>
                      <a:pt x="8095" y="6349"/>
                      <a:pt x="7855" y="8276"/>
                    </a:cubicBezTo>
                    <a:cubicBezTo>
                      <a:pt x="7753" y="8841"/>
                      <a:pt x="7425" y="9235"/>
                      <a:pt x="7049" y="9191"/>
                    </a:cubicBezTo>
                    <a:cubicBezTo>
                      <a:pt x="6771" y="9159"/>
                      <a:pt x="6538" y="8883"/>
                      <a:pt x="6422" y="8489"/>
                    </a:cubicBezTo>
                    <a:cubicBezTo>
                      <a:pt x="6262" y="7787"/>
                      <a:pt x="6013" y="7123"/>
                      <a:pt x="5660" y="6560"/>
                    </a:cubicBezTo>
                    <a:cubicBezTo>
                      <a:pt x="4365" y="4496"/>
                      <a:pt x="2265" y="4496"/>
                      <a:pt x="971" y="6560"/>
                    </a:cubicBezTo>
                    <a:cubicBezTo>
                      <a:pt x="-324" y="8624"/>
                      <a:pt x="-324" y="11971"/>
                      <a:pt x="971" y="14035"/>
                    </a:cubicBezTo>
                    <a:cubicBezTo>
                      <a:pt x="2265" y="16099"/>
                      <a:pt x="4365" y="16099"/>
                      <a:pt x="5660" y="14035"/>
                    </a:cubicBezTo>
                    <a:cubicBezTo>
                      <a:pt x="6021" y="13460"/>
                      <a:pt x="6271" y="12779"/>
                      <a:pt x="6431" y="12059"/>
                    </a:cubicBezTo>
                    <a:cubicBezTo>
                      <a:pt x="6566" y="11667"/>
                      <a:pt x="6818" y="11407"/>
                      <a:pt x="7107" y="11407"/>
                    </a:cubicBezTo>
                    <a:cubicBezTo>
                      <a:pt x="7443" y="11407"/>
                      <a:pt x="7738" y="11750"/>
                      <a:pt x="7846" y="12255"/>
                    </a:cubicBezTo>
                    <a:cubicBezTo>
                      <a:pt x="8082" y="14206"/>
                      <a:pt x="8672" y="16068"/>
                      <a:pt x="9620" y="17579"/>
                    </a:cubicBezTo>
                    <a:cubicBezTo>
                      <a:pt x="12142" y="21600"/>
                      <a:pt x="16231" y="21600"/>
                      <a:pt x="18754" y="17579"/>
                    </a:cubicBezTo>
                    <a:cubicBezTo>
                      <a:pt x="21276" y="13558"/>
                      <a:pt x="21276" y="7038"/>
                      <a:pt x="18754" y="3017"/>
                    </a:cubicBezTo>
                    <a:cubicBezTo>
                      <a:pt x="17493" y="1006"/>
                      <a:pt x="15839" y="0"/>
                      <a:pt x="14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prstDash val="solid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5" name="Фигура">
                <a:extLst>
                  <a:ext uri="{FF2B5EF4-FFF2-40B4-BE49-F238E27FC236}">
                    <a16:creationId xmlns:a16="http://schemas.microsoft.com/office/drawing/2014/main" id="{D8C5213C-13DA-4086-B510-23FF0F835C6D}"/>
                  </a:ext>
                </a:extLst>
              </p:cNvPr>
              <p:cNvSpPr/>
              <p:nvPr/>
            </p:nvSpPr>
            <p:spPr>
              <a:xfrm rot="17304346">
                <a:off x="4218377" y="1377974"/>
                <a:ext cx="1947535" cy="121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0595" extrusionOk="0">
                    <a:moveTo>
                      <a:pt x="14186" y="0"/>
                    </a:moveTo>
                    <a:cubicBezTo>
                      <a:pt x="12533" y="0"/>
                      <a:pt x="10881" y="1006"/>
                      <a:pt x="9620" y="3017"/>
                    </a:cubicBezTo>
                    <a:cubicBezTo>
                      <a:pt x="8683" y="4510"/>
                      <a:pt x="8095" y="6349"/>
                      <a:pt x="7855" y="8276"/>
                    </a:cubicBezTo>
                    <a:cubicBezTo>
                      <a:pt x="7753" y="8841"/>
                      <a:pt x="7425" y="9235"/>
                      <a:pt x="7049" y="9191"/>
                    </a:cubicBezTo>
                    <a:cubicBezTo>
                      <a:pt x="6771" y="9159"/>
                      <a:pt x="6538" y="8883"/>
                      <a:pt x="6422" y="8489"/>
                    </a:cubicBezTo>
                    <a:cubicBezTo>
                      <a:pt x="6262" y="7787"/>
                      <a:pt x="6013" y="7123"/>
                      <a:pt x="5660" y="6560"/>
                    </a:cubicBezTo>
                    <a:cubicBezTo>
                      <a:pt x="4365" y="4496"/>
                      <a:pt x="2265" y="4496"/>
                      <a:pt x="971" y="6560"/>
                    </a:cubicBezTo>
                    <a:cubicBezTo>
                      <a:pt x="-324" y="8624"/>
                      <a:pt x="-324" y="11971"/>
                      <a:pt x="971" y="14035"/>
                    </a:cubicBezTo>
                    <a:cubicBezTo>
                      <a:pt x="2265" y="16099"/>
                      <a:pt x="4365" y="16099"/>
                      <a:pt x="5660" y="14035"/>
                    </a:cubicBezTo>
                    <a:cubicBezTo>
                      <a:pt x="6021" y="13460"/>
                      <a:pt x="6271" y="12779"/>
                      <a:pt x="6431" y="12059"/>
                    </a:cubicBezTo>
                    <a:cubicBezTo>
                      <a:pt x="6566" y="11667"/>
                      <a:pt x="6818" y="11407"/>
                      <a:pt x="7107" y="11407"/>
                    </a:cubicBezTo>
                    <a:cubicBezTo>
                      <a:pt x="7443" y="11407"/>
                      <a:pt x="7738" y="11750"/>
                      <a:pt x="7846" y="12255"/>
                    </a:cubicBezTo>
                    <a:cubicBezTo>
                      <a:pt x="8082" y="14206"/>
                      <a:pt x="8672" y="16068"/>
                      <a:pt x="9620" y="17579"/>
                    </a:cubicBezTo>
                    <a:cubicBezTo>
                      <a:pt x="12142" y="21600"/>
                      <a:pt x="16231" y="21600"/>
                      <a:pt x="18754" y="17579"/>
                    </a:cubicBezTo>
                    <a:cubicBezTo>
                      <a:pt x="21276" y="13558"/>
                      <a:pt x="21276" y="7038"/>
                      <a:pt x="18754" y="3017"/>
                    </a:cubicBezTo>
                    <a:cubicBezTo>
                      <a:pt x="17493" y="1006"/>
                      <a:pt x="15839" y="0"/>
                      <a:pt x="14186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noFill/>
                <a:prstDash val="solid"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+mj-lt"/>
                </a:endParaRPr>
              </a:p>
            </p:txBody>
          </p:sp>
          <p:sp>
            <p:nvSpPr>
              <p:cNvPr id="46" name="Кружок">
                <a:extLst>
                  <a:ext uri="{FF2B5EF4-FFF2-40B4-BE49-F238E27FC236}">
                    <a16:creationId xmlns:a16="http://schemas.microsoft.com/office/drawing/2014/main" id="{9B1DEC98-37B0-4A53-A9FB-923E522F62F2}"/>
                  </a:ext>
                </a:extLst>
              </p:cNvPr>
              <p:cNvSpPr/>
              <p:nvPr/>
            </p:nvSpPr>
            <p:spPr>
              <a:xfrm>
                <a:off x="3966436" y="3284558"/>
                <a:ext cx="1212165" cy="1212165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7" name="Фигура">
                <a:extLst>
                  <a:ext uri="{FF2B5EF4-FFF2-40B4-BE49-F238E27FC236}">
                    <a16:creationId xmlns:a16="http://schemas.microsoft.com/office/drawing/2014/main" id="{DB0C2EC9-E40F-4108-AD14-B049817850EF}"/>
                  </a:ext>
                </a:extLst>
              </p:cNvPr>
              <p:cNvSpPr/>
              <p:nvPr/>
            </p:nvSpPr>
            <p:spPr>
              <a:xfrm>
                <a:off x="5241232" y="2302867"/>
                <a:ext cx="627044" cy="479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1" h="21126" extrusionOk="0">
                    <a:moveTo>
                      <a:pt x="1905" y="103"/>
                    </a:moveTo>
                    <a:cubicBezTo>
                      <a:pt x="1121" y="-248"/>
                      <a:pt x="271" y="331"/>
                      <a:pt x="50" y="1367"/>
                    </a:cubicBezTo>
                    <a:cubicBezTo>
                      <a:pt x="-123" y="2179"/>
                      <a:pt x="162" y="3038"/>
                      <a:pt x="736" y="3433"/>
                    </a:cubicBezTo>
                    <a:cubicBezTo>
                      <a:pt x="6690" y="6959"/>
                      <a:pt x="12268" y="11895"/>
                      <a:pt x="17169" y="18247"/>
                    </a:cubicBezTo>
                    <a:cubicBezTo>
                      <a:pt x="17729" y="18972"/>
                      <a:pt x="18269" y="19718"/>
                      <a:pt x="18800" y="20466"/>
                    </a:cubicBezTo>
                    <a:cubicBezTo>
                      <a:pt x="19323" y="21273"/>
                      <a:pt x="20260" y="21352"/>
                      <a:pt x="20859" y="20639"/>
                    </a:cubicBezTo>
                    <a:cubicBezTo>
                      <a:pt x="21458" y="19926"/>
                      <a:pt x="21477" y="18708"/>
                      <a:pt x="20900" y="17965"/>
                    </a:cubicBezTo>
                    <a:cubicBezTo>
                      <a:pt x="20359" y="17206"/>
                      <a:pt x="19817" y="16447"/>
                      <a:pt x="19249" y="15710"/>
                    </a:cubicBezTo>
                    <a:cubicBezTo>
                      <a:pt x="14078" y="9010"/>
                      <a:pt x="8189" y="3816"/>
                      <a:pt x="1905" y="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8" name="Фигура">
                <a:extLst>
                  <a:ext uri="{FF2B5EF4-FFF2-40B4-BE49-F238E27FC236}">
                    <a16:creationId xmlns:a16="http://schemas.microsoft.com/office/drawing/2014/main" id="{5499C794-D131-400E-8DDE-917004E869E1}"/>
                  </a:ext>
                </a:extLst>
              </p:cNvPr>
              <p:cNvSpPr/>
              <p:nvPr/>
            </p:nvSpPr>
            <p:spPr>
              <a:xfrm>
                <a:off x="6006593" y="3002245"/>
                <a:ext cx="301329" cy="746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373" extrusionOk="0">
                    <a:moveTo>
                      <a:pt x="5645" y="667"/>
                    </a:moveTo>
                    <a:cubicBezTo>
                      <a:pt x="4763" y="-30"/>
                      <a:pt x="2537" y="-217"/>
                      <a:pt x="1056" y="281"/>
                    </a:cubicBezTo>
                    <a:cubicBezTo>
                      <a:pt x="-101" y="670"/>
                      <a:pt x="-341" y="1356"/>
                      <a:pt x="503" y="1862"/>
                    </a:cubicBezTo>
                    <a:cubicBezTo>
                      <a:pt x="4511" y="4730"/>
                      <a:pt x="7727" y="7732"/>
                      <a:pt x="10153" y="10816"/>
                    </a:cubicBezTo>
                    <a:cubicBezTo>
                      <a:pt x="12579" y="13899"/>
                      <a:pt x="14214" y="17064"/>
                      <a:pt x="15062" y="20259"/>
                    </a:cubicBezTo>
                    <a:cubicBezTo>
                      <a:pt x="15193" y="20896"/>
                      <a:pt x="16507" y="21383"/>
                      <a:pt x="18070" y="21373"/>
                    </a:cubicBezTo>
                    <a:cubicBezTo>
                      <a:pt x="19875" y="21361"/>
                      <a:pt x="21259" y="20712"/>
                      <a:pt x="21042" y="19978"/>
                    </a:cubicBezTo>
                    <a:cubicBezTo>
                      <a:pt x="20134" y="16624"/>
                      <a:pt x="18396" y="13301"/>
                      <a:pt x="15829" y="10065"/>
                    </a:cubicBezTo>
                    <a:cubicBezTo>
                      <a:pt x="13263" y="6828"/>
                      <a:pt x="9868" y="3677"/>
                      <a:pt x="5645" y="66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49" name="Фигура">
                <a:extLst>
                  <a:ext uri="{FF2B5EF4-FFF2-40B4-BE49-F238E27FC236}">
                    <a16:creationId xmlns:a16="http://schemas.microsoft.com/office/drawing/2014/main" id="{6DEBE21F-1070-4C12-91E7-7B5A535B3E99}"/>
                  </a:ext>
                </a:extLst>
              </p:cNvPr>
              <p:cNvSpPr/>
              <p:nvPr/>
            </p:nvSpPr>
            <p:spPr>
              <a:xfrm>
                <a:off x="6006366" y="4038804"/>
                <a:ext cx="301712" cy="743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5" h="21272" extrusionOk="0">
                    <a:moveTo>
                      <a:pt x="14910" y="1174"/>
                    </a:moveTo>
                    <a:cubicBezTo>
                      <a:pt x="14036" y="4331"/>
                      <a:pt x="12398" y="7458"/>
                      <a:pt x="9994" y="10505"/>
                    </a:cubicBezTo>
                    <a:cubicBezTo>
                      <a:pt x="7589" y="13551"/>
                      <a:pt x="4416" y="16517"/>
                      <a:pt x="473" y="19352"/>
                    </a:cubicBezTo>
                    <a:cubicBezTo>
                      <a:pt x="-406" y="19921"/>
                      <a:pt x="-27" y="20675"/>
                      <a:pt x="1328" y="21053"/>
                    </a:cubicBezTo>
                    <a:cubicBezTo>
                      <a:pt x="2834" y="21474"/>
                      <a:pt x="4892" y="21268"/>
                      <a:pt x="5762" y="20610"/>
                    </a:cubicBezTo>
                    <a:cubicBezTo>
                      <a:pt x="9906" y="17621"/>
                      <a:pt x="13240" y="14494"/>
                      <a:pt x="15764" y="11283"/>
                    </a:cubicBezTo>
                    <a:cubicBezTo>
                      <a:pt x="18288" y="8071"/>
                      <a:pt x="20003" y="4775"/>
                      <a:pt x="20907" y="1448"/>
                    </a:cubicBezTo>
                    <a:cubicBezTo>
                      <a:pt x="21194" y="791"/>
                      <a:pt x="20154" y="159"/>
                      <a:pt x="18564" y="26"/>
                    </a:cubicBezTo>
                    <a:cubicBezTo>
                      <a:pt x="16753" y="-126"/>
                      <a:pt x="15033" y="415"/>
                      <a:pt x="14910" y="117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0" name="Фигура">
                <a:extLst>
                  <a:ext uri="{FF2B5EF4-FFF2-40B4-BE49-F238E27FC236}">
                    <a16:creationId xmlns:a16="http://schemas.microsoft.com/office/drawing/2014/main" id="{00560AD2-BFD5-431C-A37B-E085C7861882}"/>
                  </a:ext>
                </a:extLst>
              </p:cNvPr>
              <p:cNvSpPr/>
              <p:nvPr/>
            </p:nvSpPr>
            <p:spPr>
              <a:xfrm>
                <a:off x="5218552" y="4994871"/>
                <a:ext cx="657452" cy="498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115" extrusionOk="0">
                    <a:moveTo>
                      <a:pt x="18793" y="572"/>
                    </a:moveTo>
                    <a:cubicBezTo>
                      <a:pt x="18234" y="1374"/>
                      <a:pt x="17659" y="2166"/>
                      <a:pt x="17067" y="2942"/>
                    </a:cubicBezTo>
                    <a:cubicBezTo>
                      <a:pt x="12267" y="9223"/>
                      <a:pt x="6782" y="14048"/>
                      <a:pt x="930" y="17454"/>
                    </a:cubicBezTo>
                    <a:cubicBezTo>
                      <a:pt x="174" y="17830"/>
                      <a:pt x="-198" y="18947"/>
                      <a:pt x="106" y="19928"/>
                    </a:cubicBezTo>
                    <a:cubicBezTo>
                      <a:pt x="425" y="20954"/>
                      <a:pt x="1343" y="21408"/>
                      <a:pt x="2100" y="20914"/>
                    </a:cubicBezTo>
                    <a:cubicBezTo>
                      <a:pt x="8245" y="17332"/>
                      <a:pt x="14005" y="12263"/>
                      <a:pt x="19045" y="5666"/>
                    </a:cubicBezTo>
                    <a:cubicBezTo>
                      <a:pt x="19683" y="4832"/>
                      <a:pt x="20300" y="3982"/>
                      <a:pt x="20901" y="3119"/>
                    </a:cubicBezTo>
                    <a:cubicBezTo>
                      <a:pt x="21402" y="2391"/>
                      <a:pt x="21386" y="1279"/>
                      <a:pt x="20865" y="575"/>
                    </a:cubicBezTo>
                    <a:cubicBezTo>
                      <a:pt x="20299" y="-191"/>
                      <a:pt x="19361" y="-192"/>
                      <a:pt x="18793" y="57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1" name="Кружок">
                <a:extLst>
                  <a:ext uri="{FF2B5EF4-FFF2-40B4-BE49-F238E27FC236}">
                    <a16:creationId xmlns:a16="http://schemas.microsoft.com/office/drawing/2014/main" id="{588A4570-3098-4E50-A4FA-AFC7B438FD68}"/>
                  </a:ext>
                </a:extLst>
              </p:cNvPr>
              <p:cNvSpPr/>
              <p:nvPr/>
            </p:nvSpPr>
            <p:spPr>
              <a:xfrm rot="17304346">
                <a:off x="4784383" y="1118551"/>
                <a:ext cx="1045784" cy="1045785"/>
              </a:xfrm>
              <a:prstGeom prst="ellipse">
                <a:avLst/>
              </a:prstGeom>
              <a:solidFill>
                <a:srgbClr val="00B0F0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2" name="Кружок">
                <a:extLst>
                  <a:ext uri="{FF2B5EF4-FFF2-40B4-BE49-F238E27FC236}">
                    <a16:creationId xmlns:a16="http://schemas.microsoft.com/office/drawing/2014/main" id="{F6AF571B-6FFB-4F6A-88F0-749C56044DEA}"/>
                  </a:ext>
                </a:extLst>
              </p:cNvPr>
              <p:cNvSpPr/>
              <p:nvPr/>
            </p:nvSpPr>
            <p:spPr>
              <a:xfrm rot="17304346">
                <a:off x="4754175" y="2387822"/>
                <a:ext cx="457287" cy="457288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3" name="Кружок">
                <a:extLst>
                  <a:ext uri="{FF2B5EF4-FFF2-40B4-BE49-F238E27FC236}">
                    <a16:creationId xmlns:a16="http://schemas.microsoft.com/office/drawing/2014/main" id="{2F49618A-D457-45FC-90D9-314A8F2266A2}"/>
                  </a:ext>
                </a:extLst>
              </p:cNvPr>
              <p:cNvSpPr/>
              <p:nvPr/>
            </p:nvSpPr>
            <p:spPr>
              <a:xfrm>
                <a:off x="6413937" y="3367801"/>
                <a:ext cx="1045784" cy="104578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b="1" dirty="0">
                  <a:latin typeface="+mj-lt"/>
                </a:endParaRPr>
              </a:p>
            </p:txBody>
          </p:sp>
          <p:sp>
            <p:nvSpPr>
              <p:cNvPr id="54" name="Кружок">
                <a:extLst>
                  <a:ext uri="{FF2B5EF4-FFF2-40B4-BE49-F238E27FC236}">
                    <a16:creationId xmlns:a16="http://schemas.microsoft.com/office/drawing/2014/main" id="{7329F8F5-E409-4E21-B4E8-BF115201CBCF}"/>
                  </a:ext>
                </a:extLst>
              </p:cNvPr>
              <p:cNvSpPr/>
              <p:nvPr/>
            </p:nvSpPr>
            <p:spPr>
              <a:xfrm>
                <a:off x="5680595" y="3662050"/>
                <a:ext cx="457287" cy="45728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5" name="Кружок">
                <a:extLst>
                  <a:ext uri="{FF2B5EF4-FFF2-40B4-BE49-F238E27FC236}">
                    <a16:creationId xmlns:a16="http://schemas.microsoft.com/office/drawing/2014/main" id="{78A7B44F-FFBC-4804-A277-5D196E743BDF}"/>
                  </a:ext>
                </a:extLst>
              </p:cNvPr>
              <p:cNvSpPr/>
              <p:nvPr/>
            </p:nvSpPr>
            <p:spPr>
              <a:xfrm rot="2123708">
                <a:off x="5970472" y="4758282"/>
                <a:ext cx="1045784" cy="104578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56" name="Кружок">
                <a:extLst>
                  <a:ext uri="{FF2B5EF4-FFF2-40B4-BE49-F238E27FC236}">
                    <a16:creationId xmlns:a16="http://schemas.microsoft.com/office/drawing/2014/main" id="{7909504A-B31D-4D85-9D68-B49C95FA52D4}"/>
                  </a:ext>
                </a:extLst>
              </p:cNvPr>
              <p:cNvSpPr/>
              <p:nvPr/>
            </p:nvSpPr>
            <p:spPr>
              <a:xfrm rot="2123708">
                <a:off x="5427052" y="4457338"/>
                <a:ext cx="457287" cy="45728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7" name="Кружок">
                <a:extLst>
                  <a:ext uri="{FF2B5EF4-FFF2-40B4-BE49-F238E27FC236}">
                    <a16:creationId xmlns:a16="http://schemas.microsoft.com/office/drawing/2014/main" id="{5A86383A-9945-4A18-865D-3C87381D0F9D}"/>
                  </a:ext>
                </a:extLst>
              </p:cNvPr>
              <p:cNvSpPr/>
              <p:nvPr/>
            </p:nvSpPr>
            <p:spPr>
              <a:xfrm rot="19422424">
                <a:off x="5968468" y="1972671"/>
                <a:ext cx="1045784" cy="104578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8" name="Кружок">
                <a:extLst>
                  <a:ext uri="{FF2B5EF4-FFF2-40B4-BE49-F238E27FC236}">
                    <a16:creationId xmlns:a16="http://schemas.microsoft.com/office/drawing/2014/main" id="{C4618895-1751-486F-945E-B349C272A38F}"/>
                  </a:ext>
                </a:extLst>
              </p:cNvPr>
              <p:cNvSpPr/>
              <p:nvPr/>
            </p:nvSpPr>
            <p:spPr>
              <a:xfrm rot="19422424">
                <a:off x="5434477" y="2875164"/>
                <a:ext cx="457287" cy="45728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59" name="Кружок">
                <a:extLst>
                  <a:ext uri="{FF2B5EF4-FFF2-40B4-BE49-F238E27FC236}">
                    <a16:creationId xmlns:a16="http://schemas.microsoft.com/office/drawing/2014/main" id="{61435E12-7EAD-47E4-A53C-3343D7D61786}"/>
                  </a:ext>
                </a:extLst>
              </p:cNvPr>
              <p:cNvSpPr/>
              <p:nvPr/>
            </p:nvSpPr>
            <p:spPr>
              <a:xfrm rot="4368453">
                <a:off x="4773097" y="5627014"/>
                <a:ext cx="1045784" cy="104578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+mj-lt"/>
                </a:endParaRPr>
              </a:p>
            </p:txBody>
          </p:sp>
          <p:sp>
            <p:nvSpPr>
              <p:cNvPr id="60" name="Кружок">
                <a:extLst>
                  <a:ext uri="{FF2B5EF4-FFF2-40B4-BE49-F238E27FC236}">
                    <a16:creationId xmlns:a16="http://schemas.microsoft.com/office/drawing/2014/main" id="{2384C287-ABAF-4E89-AFAB-17D28E9F5E1C}"/>
                  </a:ext>
                </a:extLst>
              </p:cNvPr>
              <p:cNvSpPr/>
              <p:nvPr/>
            </p:nvSpPr>
            <p:spPr>
              <a:xfrm rot="4368453">
                <a:off x="4763608" y="4939587"/>
                <a:ext cx="457287" cy="45728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+mj-lt"/>
                </a:endParaRPr>
              </a:p>
            </p:txBody>
          </p:sp>
          <p:sp>
            <p:nvSpPr>
              <p:cNvPr id="61" name="Text Box 27">
                <a:extLst>
                  <a:ext uri="{FF2B5EF4-FFF2-40B4-BE49-F238E27FC236}">
                    <a16:creationId xmlns:a16="http://schemas.microsoft.com/office/drawing/2014/main" id="{14922810-4117-4203-9A01-CF7BE88F4F3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rot="5400000">
                <a:off x="3972063" y="3514111"/>
                <a:ext cx="1305491" cy="718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VISION 2035</a:t>
                </a:r>
                <a:endParaRPr lang="en-US" sz="1400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7" name="Text Box 27">
                <a:extLst>
                  <a:ext uri="{FF2B5EF4-FFF2-40B4-BE49-F238E27FC236}">
                    <a16:creationId xmlns:a16="http://schemas.microsoft.com/office/drawing/2014/main" id="{4D9E7861-7063-48C6-AA11-A69580C858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95861" y="2456599"/>
                <a:ext cx="57609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endParaRPr lang="en-US" sz="1600" b="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68" name="Text Box 27">
                <a:extLst>
                  <a:ext uri="{FF2B5EF4-FFF2-40B4-BE49-F238E27FC236}">
                    <a16:creationId xmlns:a16="http://schemas.microsoft.com/office/drawing/2014/main" id="{68EA3275-48A6-4F69-AC11-8AB25905240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75642" y="2949988"/>
                <a:ext cx="57609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endParaRPr lang="en-US" sz="1600" b="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69" name="Text Box 27">
                <a:extLst>
                  <a:ext uri="{FF2B5EF4-FFF2-40B4-BE49-F238E27FC236}">
                    <a16:creationId xmlns:a16="http://schemas.microsoft.com/office/drawing/2014/main" id="{78013E9E-7325-4A2D-A4CC-47FBF8D700E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7819" y="3728446"/>
                <a:ext cx="57609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endParaRPr lang="en-US" sz="1600" b="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70" name="Text Box 27">
                <a:extLst>
                  <a:ext uri="{FF2B5EF4-FFF2-40B4-BE49-F238E27FC236}">
                    <a16:creationId xmlns:a16="http://schemas.microsoft.com/office/drawing/2014/main" id="{63168EC7-0E09-4CB8-B456-33EDD6FBDE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75642" y="4528834"/>
                <a:ext cx="57609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endParaRPr lang="en-US" sz="1600" b="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71" name="Text Box 27">
                <a:extLst>
                  <a:ext uri="{FF2B5EF4-FFF2-40B4-BE49-F238E27FC236}">
                    <a16:creationId xmlns:a16="http://schemas.microsoft.com/office/drawing/2014/main" id="{35598357-BE9F-4142-918E-651A5E86221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06825" y="5022223"/>
                <a:ext cx="57609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algn="ctr"/>
                <a:endParaRPr lang="en-US" sz="1600" b="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72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45099809-685D-4556-ABF0-FC998C83BD27}"/>
                </a:ext>
              </a:extLst>
            </p:cNvPr>
            <p:cNvSpPr txBox="1"/>
            <p:nvPr/>
          </p:nvSpPr>
          <p:spPr>
            <a:xfrm>
              <a:off x="2519838" y="3672573"/>
              <a:ext cx="1210225" cy="6353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303" tIns="40303" rIns="40303" bIns="40303">
              <a:spAutoFit/>
            </a:bodyPr>
            <a:lstStyle>
              <a:lvl1pPr>
                <a:defRPr sz="2000">
                  <a:solidFill>
                    <a:srgbClr val="535353"/>
                  </a:solidFill>
                  <a:latin typeface="Barlow Medium"/>
                  <a:ea typeface="Barlow Medium"/>
                  <a:cs typeface="Barlow Medium"/>
                  <a:sym typeface="Barlow Medium"/>
                </a:defRPr>
              </a:lvl1pPr>
            </a:lstStyle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6 </a:t>
              </a:r>
            </a:p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Objetivos</a:t>
              </a:r>
              <a:endParaRPr sz="18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CF7E43A1-70C1-4149-8417-524F8CA0035C}"/>
                </a:ext>
              </a:extLst>
            </p:cNvPr>
            <p:cNvSpPr txBox="1"/>
            <p:nvPr/>
          </p:nvSpPr>
          <p:spPr>
            <a:xfrm>
              <a:off x="3383684" y="2385721"/>
              <a:ext cx="1201152" cy="6353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303" tIns="40303" rIns="40303" bIns="40303">
              <a:spAutoFit/>
            </a:bodyPr>
            <a:lstStyle>
              <a:lvl1pPr>
                <a:defRPr sz="2000">
                  <a:solidFill>
                    <a:srgbClr val="535353"/>
                  </a:solidFill>
                  <a:latin typeface="Barlow Medium"/>
                  <a:ea typeface="Barlow Medium"/>
                  <a:cs typeface="Barlow Medium"/>
                  <a:sym typeface="Barlow Medium"/>
                </a:defRPr>
              </a:lvl1pPr>
            </a:lstStyle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15</a:t>
              </a:r>
            </a:p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Programas</a:t>
              </a:r>
              <a:endParaRPr sz="18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4043B0E2-BAC1-46AF-A230-8E3E577DF733}"/>
                </a:ext>
              </a:extLst>
            </p:cNvPr>
            <p:cNvSpPr txBox="1"/>
            <p:nvPr/>
          </p:nvSpPr>
          <p:spPr>
            <a:xfrm>
              <a:off x="6246594" y="2449391"/>
              <a:ext cx="1099861" cy="6353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303" tIns="40303" rIns="40303" bIns="40303">
              <a:spAutoFit/>
            </a:bodyPr>
            <a:lstStyle>
              <a:lvl1pPr>
                <a:defRPr sz="2000">
                  <a:solidFill>
                    <a:srgbClr val="535353"/>
                  </a:solidFill>
                  <a:latin typeface="Barlow Medium"/>
                  <a:ea typeface="Barlow Medium"/>
                  <a:cs typeface="Barlow Medium"/>
                  <a:sym typeface="Barlow Medium"/>
                </a:defRPr>
              </a:lvl1pPr>
            </a:lstStyle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66 Proyectos </a:t>
              </a:r>
              <a:endParaRPr sz="18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99A6135A-0A45-48B0-BB6E-7C9992C2D971}"/>
                </a:ext>
              </a:extLst>
            </p:cNvPr>
            <p:cNvSpPr txBox="1"/>
            <p:nvPr/>
          </p:nvSpPr>
          <p:spPr>
            <a:xfrm>
              <a:off x="7137559" y="3616601"/>
              <a:ext cx="977160" cy="6353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0303" tIns="40303" rIns="40303" bIns="40303">
              <a:spAutoFit/>
            </a:bodyPr>
            <a:lstStyle>
              <a:lvl1pPr>
                <a:defRPr sz="2000">
                  <a:solidFill>
                    <a:srgbClr val="535353"/>
                  </a:solidFill>
                  <a:latin typeface="Barlow Medium"/>
                  <a:ea typeface="Barlow Medium"/>
                  <a:cs typeface="Barlow Medium"/>
                  <a:sym typeface="Barlow Medium"/>
                </a:defRPr>
              </a:lvl1pPr>
            </a:lstStyle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72</a:t>
              </a:r>
            </a:p>
            <a:p>
              <a:pPr algn="ctr"/>
              <a:r>
                <a:rPr lang="es-ES" sz="18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Metas</a:t>
              </a:r>
              <a:endParaRPr sz="18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92888C52-DA7B-497C-BD46-B200C736B282}"/>
                </a:ext>
              </a:extLst>
            </p:cNvPr>
            <p:cNvSpPr txBox="1"/>
            <p:nvPr/>
          </p:nvSpPr>
          <p:spPr>
            <a:xfrm>
              <a:off x="4811731" y="1909275"/>
              <a:ext cx="1148668" cy="7277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303" tIns="40303" rIns="40303" bIns="40303">
              <a:spAutoFit/>
            </a:bodyPr>
            <a:lstStyle>
              <a:lvl1pPr>
                <a:defRPr sz="2000">
                  <a:solidFill>
                    <a:srgbClr val="535353"/>
                  </a:solidFill>
                  <a:latin typeface="Barlow Medium"/>
                  <a:ea typeface="Barlow Medium"/>
                  <a:cs typeface="Barlow Medium"/>
                  <a:sym typeface="Barlow Medium"/>
                </a:defRPr>
              </a:lvl1pPr>
            </a:lstStyle>
            <a:p>
              <a:pPr algn="ctr"/>
              <a:r>
                <a:rPr lang="es-ES" sz="14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Estrategia Territorial</a:t>
              </a:r>
            </a:p>
            <a:p>
              <a:pPr algn="ctr"/>
              <a:r>
                <a:rPr lang="es-ES" sz="1400" b="1" dirty="0">
                  <a:solidFill>
                    <a:schemeClr val="tx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Provincial</a:t>
              </a:r>
              <a:endParaRPr sz="1400" b="1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2050E83D-1D52-7DC6-4244-A42E4CC60AF0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</p:spTree>
    <p:extLst>
      <p:ext uri="{BB962C8B-B14F-4D97-AF65-F5344CB8AC3E}">
        <p14:creationId xmlns:p14="http://schemas.microsoft.com/office/powerpoint/2010/main" val="2880458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Tabla 97">
            <a:extLst>
              <a:ext uri="{FF2B5EF4-FFF2-40B4-BE49-F238E27FC236}">
                <a16:creationId xmlns:a16="http://schemas.microsoft.com/office/drawing/2014/main" id="{48311A3F-79E0-48D7-973B-EE8078F64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2324"/>
              </p:ext>
            </p:extLst>
          </p:nvPr>
        </p:nvGraphicFramePr>
        <p:xfrm>
          <a:off x="1903308" y="1533727"/>
          <a:ext cx="7423572" cy="4159332"/>
        </p:xfrm>
        <a:graphic>
          <a:graphicData uri="http://schemas.openxmlformats.org/drawingml/2006/table">
            <a:tbl>
              <a:tblPr/>
              <a:tblGrid>
                <a:gridCol w="1587429">
                  <a:extLst>
                    <a:ext uri="{9D8B030D-6E8A-4147-A177-3AD203B41FA5}">
                      <a16:colId xmlns:a16="http://schemas.microsoft.com/office/drawing/2014/main" val="2732135877"/>
                    </a:ext>
                  </a:extLst>
                </a:gridCol>
                <a:gridCol w="933784">
                  <a:extLst>
                    <a:ext uri="{9D8B030D-6E8A-4147-A177-3AD203B41FA5}">
                      <a16:colId xmlns:a16="http://schemas.microsoft.com/office/drawing/2014/main" val="2855942790"/>
                    </a:ext>
                  </a:extLst>
                </a:gridCol>
                <a:gridCol w="933784">
                  <a:extLst>
                    <a:ext uri="{9D8B030D-6E8A-4147-A177-3AD203B41FA5}">
                      <a16:colId xmlns:a16="http://schemas.microsoft.com/office/drawing/2014/main" val="239961023"/>
                    </a:ext>
                  </a:extLst>
                </a:gridCol>
                <a:gridCol w="1011597">
                  <a:extLst>
                    <a:ext uri="{9D8B030D-6E8A-4147-A177-3AD203B41FA5}">
                      <a16:colId xmlns:a16="http://schemas.microsoft.com/office/drawing/2014/main" val="183101653"/>
                    </a:ext>
                  </a:extLst>
                </a:gridCol>
                <a:gridCol w="1011597">
                  <a:extLst>
                    <a:ext uri="{9D8B030D-6E8A-4147-A177-3AD203B41FA5}">
                      <a16:colId xmlns:a16="http://schemas.microsoft.com/office/drawing/2014/main" val="2225252413"/>
                    </a:ext>
                  </a:extLst>
                </a:gridCol>
                <a:gridCol w="1011597">
                  <a:extLst>
                    <a:ext uri="{9D8B030D-6E8A-4147-A177-3AD203B41FA5}">
                      <a16:colId xmlns:a16="http://schemas.microsoft.com/office/drawing/2014/main" val="3207736631"/>
                    </a:ext>
                  </a:extLst>
                </a:gridCol>
                <a:gridCol w="933784">
                  <a:extLst>
                    <a:ext uri="{9D8B030D-6E8A-4147-A177-3AD203B41FA5}">
                      <a16:colId xmlns:a16="http://schemas.microsoft.com/office/drawing/2014/main" val="3724629075"/>
                    </a:ext>
                  </a:extLst>
                </a:gridCol>
              </a:tblGrid>
              <a:tr h="55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Proyectos por              Nivel de Gobierno               y Competencias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SISTEMAS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617376"/>
                  </a:ext>
                </a:extLst>
              </a:tr>
              <a:tr h="3893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Físico Ambiental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Económico Productivo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Socio      Cultural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Asentamientos Humanos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Político Institucional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638714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Gobierno Nacional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6018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Gobierno Provincial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01183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Gobierno Municipal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68333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Todos los GAD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1918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482897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110093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072677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GP-GPr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033294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APP</a:t>
                      </a:r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(1)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37015"/>
                  </a:ext>
                </a:extLst>
              </a:tr>
              <a:tr h="220410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116485"/>
                  </a:ext>
                </a:extLst>
              </a:tr>
              <a:tr h="213063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LEYENDA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4044"/>
                  </a:ext>
                </a:extLst>
              </a:tr>
              <a:tr h="21306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</a:t>
                      </a:r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= Gobierno Nacional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 =</a:t>
                      </a:r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Gobierno Provincial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GM =</a:t>
                      </a:r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Gobierno Municipal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934737"/>
                  </a:ext>
                </a:extLst>
              </a:tr>
              <a:tr h="21306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NA= </a:t>
                      </a:r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Aplica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APP= </a:t>
                      </a:r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Alianza Pública Privada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509858"/>
                  </a:ext>
                </a:extLst>
              </a:tr>
              <a:tr h="213063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Nota (1):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Están identificadas como posibles gestiones, más no se contabilizan para </a:t>
                      </a:r>
                      <a:r>
                        <a:rPr lang="es-MX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ladefinición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del modelo de gestión.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71551"/>
                  </a:ext>
                </a:extLst>
              </a:tr>
            </a:tbl>
          </a:graphicData>
        </a:graphic>
      </p:graphicFrame>
      <p:sp>
        <p:nvSpPr>
          <p:cNvPr id="99" name="Title 1">
            <a:extLst>
              <a:ext uri="{FF2B5EF4-FFF2-40B4-BE49-F238E27FC236}">
                <a16:creationId xmlns:a16="http://schemas.microsoft.com/office/drawing/2014/main" id="{57A5411F-3703-42E6-B1AC-119B7F706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897" y="468800"/>
            <a:ext cx="7469000" cy="790155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4000" b="1" dirty="0">
                <a:solidFill>
                  <a:srgbClr val="E3672C"/>
                </a:solidFill>
                <a:latin typeface="Program OT" panose="02000606030000020004" pitchFamily="2" charset="77"/>
              </a:rPr>
              <a:t>Programas y Proyectos</a:t>
            </a:r>
            <a:endParaRPr lang="en-US" sz="40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835D202-093E-7BAE-F991-9CEF21C75261}"/>
              </a:ext>
            </a:extLst>
          </p:cNvPr>
          <p:cNvSpPr txBox="1">
            <a:spLocks/>
          </p:cNvSpPr>
          <p:nvPr/>
        </p:nvSpPr>
        <p:spPr>
          <a:xfrm>
            <a:off x="1969195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</p:spTree>
    <p:extLst>
      <p:ext uri="{BB962C8B-B14F-4D97-AF65-F5344CB8AC3E}">
        <p14:creationId xmlns:p14="http://schemas.microsoft.com/office/powerpoint/2010/main" val="230574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91442258-5F2B-4536-932A-C30458C4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711" y="1195473"/>
            <a:ext cx="5475768" cy="543051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C743E58-5584-4762-876A-A2A8EB34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819" y="365322"/>
            <a:ext cx="6751674" cy="830151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066" b="1" dirty="0">
                <a:solidFill>
                  <a:srgbClr val="E3672C"/>
                </a:solidFill>
                <a:latin typeface="Program OT" panose="02000606030000020004" pitchFamily="2" charset="77"/>
              </a:rPr>
              <a:t>Cuántos Sistemas tiene el PDOT?</a:t>
            </a:r>
            <a:endParaRPr lang="en-US" sz="3066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712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66F6BBF-4AD2-40D0-A636-22D18D2D8881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1584763" y="257864"/>
            <a:ext cx="8087875" cy="717264"/>
          </a:xfrm>
          <a:prstGeom prst="rect">
            <a:avLst/>
          </a:prstGeom>
        </p:spPr>
        <p:txBody>
          <a:bodyPr vert="horz" lIns="96726" tIns="48363" rIns="96726" bIns="4836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252"/>
            <a:r>
              <a:rPr lang="es-ES" sz="4000" b="1" dirty="0">
                <a:solidFill>
                  <a:srgbClr val="EE7439"/>
                </a:solidFill>
                <a:latin typeface="Program OT" panose="02000606030000020004"/>
              </a:rPr>
              <a:t>Sistema Físico Ambiental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E983FD-095B-DF6F-2F92-F909B8A82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691621"/>
              </p:ext>
            </p:extLst>
          </p:nvPr>
        </p:nvGraphicFramePr>
        <p:xfrm>
          <a:off x="658385" y="852257"/>
          <a:ext cx="8786462" cy="5387201"/>
        </p:xfrm>
        <a:graphic>
          <a:graphicData uri="http://schemas.openxmlformats.org/drawingml/2006/table">
            <a:tbl>
              <a:tblPr/>
              <a:tblGrid>
                <a:gridCol w="1261504">
                  <a:extLst>
                    <a:ext uri="{9D8B030D-6E8A-4147-A177-3AD203B41FA5}">
                      <a16:colId xmlns:a16="http://schemas.microsoft.com/office/drawing/2014/main" val="3103444212"/>
                    </a:ext>
                  </a:extLst>
                </a:gridCol>
                <a:gridCol w="3235729">
                  <a:extLst>
                    <a:ext uri="{9D8B030D-6E8A-4147-A177-3AD203B41FA5}">
                      <a16:colId xmlns:a16="http://schemas.microsoft.com/office/drawing/2014/main" val="1932339419"/>
                    </a:ext>
                  </a:extLst>
                </a:gridCol>
                <a:gridCol w="300998">
                  <a:extLst>
                    <a:ext uri="{9D8B030D-6E8A-4147-A177-3AD203B41FA5}">
                      <a16:colId xmlns:a16="http://schemas.microsoft.com/office/drawing/2014/main" val="1398191341"/>
                    </a:ext>
                  </a:extLst>
                </a:gridCol>
                <a:gridCol w="300998">
                  <a:extLst>
                    <a:ext uri="{9D8B030D-6E8A-4147-A177-3AD203B41FA5}">
                      <a16:colId xmlns:a16="http://schemas.microsoft.com/office/drawing/2014/main" val="2013424718"/>
                    </a:ext>
                  </a:extLst>
                </a:gridCol>
                <a:gridCol w="300998">
                  <a:extLst>
                    <a:ext uri="{9D8B030D-6E8A-4147-A177-3AD203B41FA5}">
                      <a16:colId xmlns:a16="http://schemas.microsoft.com/office/drawing/2014/main" val="3585928105"/>
                    </a:ext>
                  </a:extLst>
                </a:gridCol>
                <a:gridCol w="300998">
                  <a:extLst>
                    <a:ext uri="{9D8B030D-6E8A-4147-A177-3AD203B41FA5}">
                      <a16:colId xmlns:a16="http://schemas.microsoft.com/office/drawing/2014/main" val="1012843488"/>
                    </a:ext>
                  </a:extLst>
                </a:gridCol>
                <a:gridCol w="300998">
                  <a:extLst>
                    <a:ext uri="{9D8B030D-6E8A-4147-A177-3AD203B41FA5}">
                      <a16:colId xmlns:a16="http://schemas.microsoft.com/office/drawing/2014/main" val="896605022"/>
                    </a:ext>
                  </a:extLst>
                </a:gridCol>
                <a:gridCol w="310405">
                  <a:extLst>
                    <a:ext uri="{9D8B030D-6E8A-4147-A177-3AD203B41FA5}">
                      <a16:colId xmlns:a16="http://schemas.microsoft.com/office/drawing/2014/main" val="1932210023"/>
                    </a:ext>
                  </a:extLst>
                </a:gridCol>
                <a:gridCol w="310405">
                  <a:extLst>
                    <a:ext uri="{9D8B030D-6E8A-4147-A177-3AD203B41FA5}">
                      <a16:colId xmlns:a16="http://schemas.microsoft.com/office/drawing/2014/main" val="1666158939"/>
                    </a:ext>
                  </a:extLst>
                </a:gridCol>
                <a:gridCol w="310405">
                  <a:extLst>
                    <a:ext uri="{9D8B030D-6E8A-4147-A177-3AD203B41FA5}">
                      <a16:colId xmlns:a16="http://schemas.microsoft.com/office/drawing/2014/main" val="3987397765"/>
                    </a:ext>
                  </a:extLst>
                </a:gridCol>
                <a:gridCol w="272780">
                  <a:extLst>
                    <a:ext uri="{9D8B030D-6E8A-4147-A177-3AD203B41FA5}">
                      <a16:colId xmlns:a16="http://schemas.microsoft.com/office/drawing/2014/main" val="3966796867"/>
                    </a:ext>
                  </a:extLst>
                </a:gridCol>
                <a:gridCol w="272780">
                  <a:extLst>
                    <a:ext uri="{9D8B030D-6E8A-4147-A177-3AD203B41FA5}">
                      <a16:colId xmlns:a16="http://schemas.microsoft.com/office/drawing/2014/main" val="687800764"/>
                    </a:ext>
                  </a:extLst>
                </a:gridCol>
                <a:gridCol w="272780">
                  <a:extLst>
                    <a:ext uri="{9D8B030D-6E8A-4147-A177-3AD203B41FA5}">
                      <a16:colId xmlns:a16="http://schemas.microsoft.com/office/drawing/2014/main" val="1100451352"/>
                    </a:ext>
                  </a:extLst>
                </a:gridCol>
                <a:gridCol w="272780">
                  <a:extLst>
                    <a:ext uri="{9D8B030D-6E8A-4147-A177-3AD203B41FA5}">
                      <a16:colId xmlns:a16="http://schemas.microsoft.com/office/drawing/2014/main" val="3598616471"/>
                    </a:ext>
                  </a:extLst>
                </a:gridCol>
                <a:gridCol w="451499">
                  <a:extLst>
                    <a:ext uri="{9D8B030D-6E8A-4147-A177-3AD203B41FA5}">
                      <a16:colId xmlns:a16="http://schemas.microsoft.com/office/drawing/2014/main" val="2839373832"/>
                    </a:ext>
                  </a:extLst>
                </a:gridCol>
                <a:gridCol w="310405">
                  <a:extLst>
                    <a:ext uri="{9D8B030D-6E8A-4147-A177-3AD203B41FA5}">
                      <a16:colId xmlns:a16="http://schemas.microsoft.com/office/drawing/2014/main" val="4058691863"/>
                    </a:ext>
                  </a:extLst>
                </a:gridCol>
              </a:tblGrid>
              <a:tr h="1941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OBJETIVO DE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PROGRAMA/Proyectos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2026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2027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GN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GP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GM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TODOS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GN-GP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GN-GM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GP-GM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GP-GPr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67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APP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467423"/>
                  </a:ext>
                </a:extLst>
              </a:tr>
              <a:tr h="1941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DESARROLLO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99477701"/>
                  </a:ext>
                </a:extLst>
              </a:tr>
              <a:tr h="194155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 1 </a:t>
                      </a: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Promover la conservación y el uso sostenible de la biodiversidad y los recursos naturales, para fortalecer la resiliencia y la mitigación al cambio climático de las comunidades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LITORAL Y SOSTENIBLE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29168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Corredores Biológicos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8837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Implementación de PMA de ACUS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59638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Implementación del Sistema de  ACUS de la provincia de Esmeraldas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83756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Reforestación para captura de carbono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914689"/>
                  </a:ext>
                </a:extLst>
              </a:tr>
              <a:tr h="5759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Control y seguimiento de la contaminación ambiental de los planes de manejo ambiental y la normativa vigente en los proyectos, obras o actividades impulsadas por el GADPE. (Prevención, regularización y control) 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75743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Vivero 300 mil plantas anuales para reforestación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73853"/>
                  </a:ext>
                </a:extLst>
              </a:tr>
              <a:tr h="4486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Generación de eventos sociales, ferias ambientales, culturales o educativos, que promuevan la importancia de los entornos naturales y saludables para el desarrollo de la provincia. (Educación Ambiental)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691978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Manejo Integral de Cuencas Hidrográficos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23554"/>
                  </a:ext>
                </a:extLst>
              </a:tr>
              <a:tr h="194155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OD2</a:t>
                      </a: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Establecer un marco integral de gestión del riesgo ante desastres naturales y antrópicos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RESILIENTE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502486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Elaborar y expedir la Ordenanza de Gestión de Riesgos de Desastres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330901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Elaborar el Plan Provincial para la Respuesta a Emergencias y Desastres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58094"/>
                  </a:ext>
                </a:extLst>
              </a:tr>
              <a:tr h="241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sng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Actualización de la Estrategia Provincial de Adaptación al Cambio Climático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63027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Actualización del Plan de Riesgos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620302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Provincial para Emergencias de etapa invernal (ENOS)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30980"/>
                  </a:ext>
                </a:extLst>
              </a:tr>
              <a:tr h="3214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Mecanismos para el financiamiento sostenible para la Gestión del Riesgo y Cambio Climático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56043"/>
                  </a:ext>
                </a:extLst>
              </a:tr>
              <a:tr h="3214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Reducción de los riesgos antrópicos y naturales en la provincia de Esmeraldas (Control de Inundaciones)</a:t>
                      </a:r>
                      <a:endParaRPr lang="es-MX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315573"/>
                  </a:ext>
                </a:extLst>
              </a:tr>
              <a:tr h="1941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Kits de ayuda humanitaria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445285"/>
                  </a:ext>
                </a:extLst>
              </a:tr>
              <a:tr h="19415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</a:txBody>
                  <a:tcPr marL="35047" marR="35047" marT="36048" marB="36048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7374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D03EFB63-748E-6663-1C00-1DB2479D1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902866"/>
            <a:ext cx="967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5751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66F6BBF-4AD2-40D0-A636-22D18D2D8881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1172655" y="426334"/>
            <a:ext cx="8172692" cy="691077"/>
          </a:xfrm>
          <a:prstGeom prst="rect">
            <a:avLst/>
          </a:prstGeom>
        </p:spPr>
        <p:txBody>
          <a:bodyPr vert="horz" lIns="96726" tIns="48363" rIns="96726" bIns="4836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252"/>
            <a:r>
              <a:rPr lang="es-ES" sz="4000" dirty="0">
                <a:solidFill>
                  <a:srgbClr val="EE7439"/>
                </a:solidFill>
                <a:latin typeface="Program OT" panose="02000606030000020004"/>
                <a:cs typeface="Aharoni" panose="02010803020104030203" pitchFamily="2" charset="-79"/>
              </a:rPr>
              <a:t>Sistema Asentamientos Humanos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98E1B82-D022-599C-85EC-6622B6F3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796" y="1071641"/>
            <a:ext cx="967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A519B4E-AB90-E520-6828-F3FDFAA9B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33652"/>
              </p:ext>
            </p:extLst>
          </p:nvPr>
        </p:nvGraphicFramePr>
        <p:xfrm>
          <a:off x="880459" y="1522740"/>
          <a:ext cx="8464886" cy="4465273"/>
        </p:xfrm>
        <a:graphic>
          <a:graphicData uri="http://schemas.openxmlformats.org/drawingml/2006/table">
            <a:tbl>
              <a:tblPr/>
              <a:tblGrid>
                <a:gridCol w="1134753">
                  <a:extLst>
                    <a:ext uri="{9D8B030D-6E8A-4147-A177-3AD203B41FA5}">
                      <a16:colId xmlns:a16="http://schemas.microsoft.com/office/drawing/2014/main" val="3080339372"/>
                    </a:ext>
                  </a:extLst>
                </a:gridCol>
                <a:gridCol w="3239534">
                  <a:extLst>
                    <a:ext uri="{9D8B030D-6E8A-4147-A177-3AD203B41FA5}">
                      <a16:colId xmlns:a16="http://schemas.microsoft.com/office/drawing/2014/main" val="439121811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1503389269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3147903515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3285617685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3165031218"/>
                    </a:ext>
                  </a:extLst>
                </a:gridCol>
                <a:gridCol w="301991">
                  <a:extLst>
                    <a:ext uri="{9D8B030D-6E8A-4147-A177-3AD203B41FA5}">
                      <a16:colId xmlns:a16="http://schemas.microsoft.com/office/drawing/2014/main" val="2047151514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2592329001"/>
                    </a:ext>
                  </a:extLst>
                </a:gridCol>
                <a:gridCol w="292839">
                  <a:extLst>
                    <a:ext uri="{9D8B030D-6E8A-4147-A177-3AD203B41FA5}">
                      <a16:colId xmlns:a16="http://schemas.microsoft.com/office/drawing/2014/main" val="320136917"/>
                    </a:ext>
                  </a:extLst>
                </a:gridCol>
                <a:gridCol w="301991">
                  <a:extLst>
                    <a:ext uri="{9D8B030D-6E8A-4147-A177-3AD203B41FA5}">
                      <a16:colId xmlns:a16="http://schemas.microsoft.com/office/drawing/2014/main" val="958518395"/>
                    </a:ext>
                  </a:extLst>
                </a:gridCol>
                <a:gridCol w="265386">
                  <a:extLst>
                    <a:ext uri="{9D8B030D-6E8A-4147-A177-3AD203B41FA5}">
                      <a16:colId xmlns:a16="http://schemas.microsoft.com/office/drawing/2014/main" val="1048484566"/>
                    </a:ext>
                  </a:extLst>
                </a:gridCol>
                <a:gridCol w="265386">
                  <a:extLst>
                    <a:ext uri="{9D8B030D-6E8A-4147-A177-3AD203B41FA5}">
                      <a16:colId xmlns:a16="http://schemas.microsoft.com/office/drawing/2014/main" val="802909115"/>
                    </a:ext>
                  </a:extLst>
                </a:gridCol>
                <a:gridCol w="265386">
                  <a:extLst>
                    <a:ext uri="{9D8B030D-6E8A-4147-A177-3AD203B41FA5}">
                      <a16:colId xmlns:a16="http://schemas.microsoft.com/office/drawing/2014/main" val="3153240441"/>
                    </a:ext>
                  </a:extLst>
                </a:gridCol>
                <a:gridCol w="265386">
                  <a:extLst>
                    <a:ext uri="{9D8B030D-6E8A-4147-A177-3AD203B41FA5}">
                      <a16:colId xmlns:a16="http://schemas.microsoft.com/office/drawing/2014/main" val="1236631502"/>
                    </a:ext>
                  </a:extLst>
                </a:gridCol>
                <a:gridCol w="347746">
                  <a:extLst>
                    <a:ext uri="{9D8B030D-6E8A-4147-A177-3AD203B41FA5}">
                      <a16:colId xmlns:a16="http://schemas.microsoft.com/office/drawing/2014/main" val="2765671868"/>
                    </a:ext>
                  </a:extLst>
                </a:gridCol>
                <a:gridCol w="320293">
                  <a:extLst>
                    <a:ext uri="{9D8B030D-6E8A-4147-A177-3AD203B41FA5}">
                      <a16:colId xmlns:a16="http://schemas.microsoft.com/office/drawing/2014/main" val="2393943933"/>
                    </a:ext>
                  </a:extLst>
                </a:gridCol>
              </a:tblGrid>
              <a:tr h="23401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SISTEMA ASENTAMIENTOS HUMANOS</a:t>
                      </a:r>
                      <a:endParaRPr lang="es-EC" sz="9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2023-2027</a:t>
                      </a:r>
                      <a:endParaRPr lang="es-EC" sz="9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Exclusivas</a:t>
                      </a:r>
                      <a:endParaRPr lang="es-EC" sz="9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Concurrentes</a:t>
                      </a:r>
                      <a:endParaRPr lang="es-EC" sz="9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APP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623005"/>
                  </a:ext>
                </a:extLst>
              </a:tr>
              <a:tr h="4926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OBJETIVO</a:t>
                      </a:r>
                      <a:endParaRPr lang="es-EC" sz="800" dirty="0">
                        <a:effectLst/>
                      </a:endParaRPr>
                    </a:p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DESARROLLO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PROGRAMA/Proyectos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2026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2027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GN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GP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GM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TODOS 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GN-GP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GN-GM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GP-GM</a:t>
                      </a:r>
                      <a:endParaRPr lang="es-EC" sz="8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</a:t>
                      </a:r>
                      <a:r>
                        <a:rPr lang="es-EC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GPr</a:t>
                      </a:r>
                      <a:endParaRPr lang="es-EC" sz="8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65514"/>
                  </a:ext>
                </a:extLst>
              </a:tr>
              <a:tr h="234012">
                <a:tc rowSpan="1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Impulsar</a:t>
                      </a: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una red de asentamientos humanos sostenibles y cohesionados territorialmente, a través de modernas infraestructuras de conectividad multimodal, logística, tecnológica y de energías renovables. </a:t>
                      </a:r>
                      <a:endParaRPr lang="es-MX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INTEGRADA Y CONECTADA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735431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Ejes Viales Estratégicos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096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Fluvial: hidro vías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161217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Puentes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089327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Manteniendo y mejoramiento de la red vial provincial</a:t>
                      </a:r>
                      <a:endParaRPr lang="es-MX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07747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Asfalto vial secundario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802054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Construcción de estructuras menores en vías provinciales</a:t>
                      </a:r>
                      <a:endParaRPr lang="es-MX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273303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Estudios viales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08038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Parque Fotovoltaico marino-costero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648686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Parque Eólico (marino y/o terrestre)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80339"/>
                  </a:ext>
                </a:extLst>
              </a:tr>
              <a:tr h="2511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TECNOLÓGICA Y DIGITAL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805710"/>
                  </a:ext>
                </a:extLst>
              </a:tr>
              <a:tr h="2753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Red Provincial de Puntos WIFI</a:t>
                      </a:r>
                      <a:endParaRPr lang="es-MX" sz="1200">
                        <a:effectLst/>
                      </a:endParaRPr>
                    </a:p>
                  </a:txBody>
                  <a:tcPr marL="42087" marR="42087" marT="43290" marB="4329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53845"/>
                  </a:ext>
                </a:extLst>
              </a:tr>
              <a:tr h="25912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20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s-EC" sz="1200" dirty="0">
                        <a:effectLst/>
                      </a:endParaRPr>
                    </a:p>
                  </a:txBody>
                  <a:tcPr marL="42087" marR="42087" marT="43290" marB="4329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442096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E22DE7F7-6577-6C1B-7D82-E8FA9CFEC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2351088"/>
            <a:ext cx="9672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5585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66F6BBF-4AD2-40D0-A636-22D18D2D8881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55" y="1652155"/>
            <a:ext cx="8671409" cy="4109453"/>
          </a:xfrm>
          <a:prstGeom prst="rect">
            <a:avLst/>
          </a:prstGeom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818778" y="505896"/>
            <a:ext cx="8465678" cy="726180"/>
          </a:xfrm>
          <a:prstGeom prst="rect">
            <a:avLst/>
          </a:prstGeom>
        </p:spPr>
        <p:txBody>
          <a:bodyPr vert="horz" lIns="96726" tIns="48363" rIns="96726" bIns="4836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252"/>
            <a:r>
              <a:rPr lang="es-ES" sz="4000" b="1" dirty="0">
                <a:solidFill>
                  <a:srgbClr val="EE7439"/>
                </a:solidFill>
                <a:latin typeface="Program OT" panose="02000606030000020004"/>
                <a:cs typeface="Aharoni" panose="02010803020104030203" pitchFamily="2" charset="-79"/>
              </a:rPr>
              <a:t>Sistema Socio Cultural </a:t>
            </a:r>
          </a:p>
        </p:txBody>
      </p:sp>
    </p:spTree>
    <p:extLst>
      <p:ext uri="{BB962C8B-B14F-4D97-AF65-F5344CB8AC3E}">
        <p14:creationId xmlns:p14="http://schemas.microsoft.com/office/powerpoint/2010/main" val="101059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66F6BBF-4AD2-40D0-A636-22D18D2D8881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1556050" y="503697"/>
            <a:ext cx="8063544" cy="616602"/>
          </a:xfrm>
          <a:prstGeom prst="rect">
            <a:avLst/>
          </a:prstGeom>
        </p:spPr>
        <p:txBody>
          <a:bodyPr vert="horz" lIns="96726" tIns="48363" rIns="96726" bIns="4836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252"/>
            <a:r>
              <a:rPr lang="es-ES" sz="4000" b="1" dirty="0">
                <a:solidFill>
                  <a:srgbClr val="EE7439"/>
                </a:solidFill>
                <a:latin typeface="Program OT" panose="02000606030000020004"/>
                <a:cs typeface="Aharoni" panose="02010803020104030203" pitchFamily="2" charset="-79"/>
              </a:rPr>
              <a:t>Sistema Económico Productivo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6EC7DA6-2881-7452-2728-FBF3ECFAB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74657"/>
              </p:ext>
            </p:extLst>
          </p:nvPr>
        </p:nvGraphicFramePr>
        <p:xfrm>
          <a:off x="353961" y="1120299"/>
          <a:ext cx="9040763" cy="5028684"/>
        </p:xfrm>
        <a:graphic>
          <a:graphicData uri="http://schemas.openxmlformats.org/drawingml/2006/table">
            <a:tbl>
              <a:tblPr/>
              <a:tblGrid>
                <a:gridCol w="993599">
                  <a:extLst>
                    <a:ext uri="{9D8B030D-6E8A-4147-A177-3AD203B41FA5}">
                      <a16:colId xmlns:a16="http://schemas.microsoft.com/office/drawing/2014/main" val="1795612722"/>
                    </a:ext>
                  </a:extLst>
                </a:gridCol>
                <a:gridCol w="3649756">
                  <a:extLst>
                    <a:ext uri="{9D8B030D-6E8A-4147-A177-3AD203B41FA5}">
                      <a16:colId xmlns:a16="http://schemas.microsoft.com/office/drawing/2014/main" val="1278278807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1310718462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2234511583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3715731674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1908367586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718053689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3677336595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4101021904"/>
                    </a:ext>
                  </a:extLst>
                </a:gridCol>
                <a:gridCol w="314803">
                  <a:extLst>
                    <a:ext uri="{9D8B030D-6E8A-4147-A177-3AD203B41FA5}">
                      <a16:colId xmlns:a16="http://schemas.microsoft.com/office/drawing/2014/main" val="660413283"/>
                    </a:ext>
                  </a:extLst>
                </a:gridCol>
                <a:gridCol w="275453">
                  <a:extLst>
                    <a:ext uri="{9D8B030D-6E8A-4147-A177-3AD203B41FA5}">
                      <a16:colId xmlns:a16="http://schemas.microsoft.com/office/drawing/2014/main" val="2830905464"/>
                    </a:ext>
                  </a:extLst>
                </a:gridCol>
                <a:gridCol w="275453">
                  <a:extLst>
                    <a:ext uri="{9D8B030D-6E8A-4147-A177-3AD203B41FA5}">
                      <a16:colId xmlns:a16="http://schemas.microsoft.com/office/drawing/2014/main" val="2011114741"/>
                    </a:ext>
                  </a:extLst>
                </a:gridCol>
                <a:gridCol w="275453">
                  <a:extLst>
                    <a:ext uri="{9D8B030D-6E8A-4147-A177-3AD203B41FA5}">
                      <a16:colId xmlns:a16="http://schemas.microsoft.com/office/drawing/2014/main" val="2992780941"/>
                    </a:ext>
                  </a:extLst>
                </a:gridCol>
                <a:gridCol w="275453">
                  <a:extLst>
                    <a:ext uri="{9D8B030D-6E8A-4147-A177-3AD203B41FA5}">
                      <a16:colId xmlns:a16="http://schemas.microsoft.com/office/drawing/2014/main" val="4187901009"/>
                    </a:ext>
                  </a:extLst>
                </a:gridCol>
                <a:gridCol w="373830">
                  <a:extLst>
                    <a:ext uri="{9D8B030D-6E8A-4147-A177-3AD203B41FA5}">
                      <a16:colId xmlns:a16="http://schemas.microsoft.com/office/drawing/2014/main" val="2210690877"/>
                    </a:ext>
                  </a:extLst>
                </a:gridCol>
                <a:gridCol w="403342">
                  <a:extLst>
                    <a:ext uri="{9D8B030D-6E8A-4147-A177-3AD203B41FA5}">
                      <a16:colId xmlns:a16="http://schemas.microsoft.com/office/drawing/2014/main" val="1715739566"/>
                    </a:ext>
                  </a:extLst>
                </a:gridCol>
              </a:tblGrid>
              <a:tr h="16390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SISTEMA DESARROLLO ECONOMICO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2023-2027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Exclusivas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Concurrentes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APP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93407"/>
                  </a:ext>
                </a:extLst>
              </a:tr>
              <a:tr h="2781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OBJETIVO DE</a:t>
                      </a:r>
                      <a:endParaRPr lang="es-EC" sz="1300">
                        <a:effectLst/>
                      </a:endParaRPr>
                    </a:p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DESARROLLO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PROGRAMA/Proyectos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2026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2027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GN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GP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GM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TODOS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GN-GP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GN-GM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GP-GM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</a:t>
                      </a:r>
                      <a:r>
                        <a:rPr lang="es-EC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GPr</a:t>
                      </a:r>
                      <a:endParaRPr lang="es-EC" sz="1300" dirty="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725019"/>
                  </a:ext>
                </a:extLst>
              </a:tr>
              <a:tr h="196206">
                <a:tc rowSpan="23">
                  <a:txBody>
                    <a:bodyPr/>
                    <a:lstStyle/>
                    <a:p>
                      <a:pPr algn="ctr" rtl="0" fontAlgn="ctr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OD3</a:t>
                      </a:r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Promover un entorno favorable para el emprendimiento y la inversión, dinamizando la economía de los sectores estratégicos de la economía azul, la agricultura sostenible, el turismo, la infraestructura de riego, generadores de empleo digno y crecimiento económico inclusivo.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COMPETITIVA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887909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Economía Azul o del mar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615516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Centro de Innovación y Capacitación en Economía Azul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300447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Clúster Asociados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601338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Incubadora de MI PYMES para EPS 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045858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Capacitación con gremios de pesca artesanal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04487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Escuelas de Campo (ECA)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504128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Registro de Sellos AFC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825543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Destino de inversión segura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72805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Alianza Público Privadas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80324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Economía Forestal CONAGOPARE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420096"/>
                  </a:ext>
                </a:extLst>
              </a:tr>
              <a:tr h="1286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INFRAESTRUCTURA HIDRAÚLICA PARA EL RIEGO AGROPECUARIO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02470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Proyectos de Riego parcelario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37963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Juntas de Regantes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47539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DESTINO TURÍSTICO VERDE + SOL Y PLAYA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006654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de Turismo y Marketing (App)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07276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Rutas agroturísticas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399186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Señalética turística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408699"/>
                  </a:ext>
                </a:extLst>
              </a:tr>
              <a:tr h="163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Capacitación turística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40409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Evento anual de la pesca deportiva del Róbalo</a:t>
                      </a:r>
                      <a:endParaRPr lang="es-MX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10625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Evento anual de la pesca deportiva del Wahoo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059148"/>
                  </a:ext>
                </a:extLst>
              </a:tr>
              <a:tr h="163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ESMERALDAS HUB LOGÍSTICO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76920"/>
                  </a:ext>
                </a:extLst>
              </a:tr>
              <a:tr h="1962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Plataforma Logística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150031"/>
                  </a:ext>
                </a:extLst>
              </a:tr>
              <a:tr h="18005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600" b="0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s-EC" sz="130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300" dirty="0">
                        <a:effectLst/>
                      </a:endParaRPr>
                    </a:p>
                  </a:txBody>
                  <a:tcPr marL="30722" marR="30722" marT="31600" marB="316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8234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0009530-B2B1-1D28-6C69-5DA1CCC65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091" y="1405326"/>
            <a:ext cx="119119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2464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66F6BBF-4AD2-40D0-A636-22D18D2D8881}"/>
              </a:ext>
            </a:extLst>
          </p:cNvPr>
          <p:cNvSpPr txBox="1">
            <a:spLocks/>
          </p:cNvSpPr>
          <p:nvPr/>
        </p:nvSpPr>
        <p:spPr>
          <a:xfrm>
            <a:off x="2184493" y="6442876"/>
            <a:ext cx="5734247" cy="475872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252">
              <a:spcBef>
                <a:spcPts val="1058"/>
              </a:spcBef>
            </a:pP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4231" b="1" spc="53" dirty="0">
                <a:ln w="0"/>
                <a:solidFill>
                  <a:srgbClr val="2E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956776" y="336127"/>
            <a:ext cx="8833283" cy="900160"/>
          </a:xfrm>
          <a:prstGeom prst="rect">
            <a:avLst/>
          </a:prstGeom>
        </p:spPr>
        <p:txBody>
          <a:bodyPr vert="horz" lIns="96726" tIns="48363" rIns="96726" bIns="4836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252"/>
            <a:r>
              <a:rPr lang="es-ES" sz="4000" b="1" dirty="0">
                <a:solidFill>
                  <a:srgbClr val="EE7439"/>
                </a:solidFill>
                <a:latin typeface="Program OT" panose="02000606030000020004"/>
                <a:cs typeface="Aharoni" panose="02010803020104030203" pitchFamily="2" charset="-79"/>
              </a:rPr>
              <a:t>Sistema Político Institucional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90557A-B1D1-70EA-B481-42A76D158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2212"/>
              </p:ext>
            </p:extLst>
          </p:nvPr>
        </p:nvGraphicFramePr>
        <p:xfrm>
          <a:off x="735013" y="1404460"/>
          <a:ext cx="8462257" cy="4619472"/>
        </p:xfrm>
        <a:graphic>
          <a:graphicData uri="http://schemas.openxmlformats.org/drawingml/2006/table">
            <a:tbl>
              <a:tblPr/>
              <a:tblGrid>
                <a:gridCol w="1151834">
                  <a:extLst>
                    <a:ext uri="{9D8B030D-6E8A-4147-A177-3AD203B41FA5}">
                      <a16:colId xmlns:a16="http://schemas.microsoft.com/office/drawing/2014/main" val="3404145950"/>
                    </a:ext>
                  </a:extLst>
                </a:gridCol>
                <a:gridCol w="2758827">
                  <a:extLst>
                    <a:ext uri="{9D8B030D-6E8A-4147-A177-3AD203B41FA5}">
                      <a16:colId xmlns:a16="http://schemas.microsoft.com/office/drawing/2014/main" val="3177149372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2638305445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1103447611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2510672653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1863110613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143130725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3637799812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2592199878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750906713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3042479495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3813608753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2528372280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3719011059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3439715599"/>
                    </a:ext>
                  </a:extLst>
                </a:gridCol>
                <a:gridCol w="325114">
                  <a:extLst>
                    <a:ext uri="{9D8B030D-6E8A-4147-A177-3AD203B41FA5}">
                      <a16:colId xmlns:a16="http://schemas.microsoft.com/office/drawing/2014/main" val="2510144513"/>
                    </a:ext>
                  </a:extLst>
                </a:gridCol>
              </a:tblGrid>
              <a:tr h="20510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SISTEMA POLITICO INSTITUCIONAL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2023-2027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Exclusivas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Concurrentes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APP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43099"/>
                  </a:ext>
                </a:extLst>
              </a:tr>
              <a:tr h="340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OBJETIVO DE</a:t>
                      </a:r>
                      <a:endParaRPr lang="es-EC" sz="1800">
                        <a:effectLst/>
                      </a:endParaRPr>
                    </a:p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DESARROLLO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PROGRAMA/Proyectos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2026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2027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GN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GP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GM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TODOS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GN-GP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GN-GM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GP-GM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GP-GPr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65691"/>
                  </a:ext>
                </a:extLst>
              </a:tr>
              <a:tr h="205105">
                <a:tc rowSpan="17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OD6</a:t>
                      </a:r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Instituir un marco de gobernanza transparente y participativa, que favorezca la articulación multinivel, y la proyección internacional del territorio.</a:t>
                      </a:r>
                      <a:endParaRPr lang="es-MX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TRANSPARENTE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432121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Gobierno Abierto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133836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Estratégico Institucional (PEI)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052903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Codificación de la Normativa Provincial</a:t>
                      </a:r>
                      <a:endParaRPr lang="es-MX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195513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Desconcentración Administrativa GADPE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54296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Actualización del SIL-PE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50986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EN MANCOMUNIDAD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9711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Mancomunidad del Norte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81113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Mancomunidad Provincial Delegación competencia Cuenca Esmeraldas</a:t>
                      </a:r>
                      <a:endParaRPr lang="es-MX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82052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FRONTERIZA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52737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Binacional ZIFEC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277661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INTERNACIONAL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596770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Evento Internacional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599078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Convenios de Cooperación, Hermanamiento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567"/>
                  </a:ext>
                </a:extLst>
              </a:tr>
              <a:tr h="235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Marca Territorial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990848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ESMERALDAS MULTINIVEL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7425"/>
                  </a:ext>
                </a:extLst>
              </a:tr>
              <a:tr h="3251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Presupuestos Participativos (GADM y GAD Parroquiales, Nacionalidades y Pueblo Afro)</a:t>
                      </a:r>
                      <a:endParaRPr lang="es-MX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8904"/>
                  </a:ext>
                </a:extLst>
              </a:tr>
              <a:tr h="22010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s-EC" sz="180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2</a:t>
                      </a:r>
                      <a:endParaRPr lang="es-EC" sz="1800" dirty="0">
                        <a:effectLst/>
                      </a:endParaRPr>
                    </a:p>
                  </a:txBody>
                  <a:tcPr marL="42023" marR="42023" marT="43224" marB="43224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8158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276162B-C2AA-89BF-ACC1-8EA1D439D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1846263"/>
            <a:ext cx="9672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0866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663F53-9B80-4DF7-92A8-FC2DE96B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17480" y="-3917481"/>
            <a:ext cx="1837678" cy="96726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D8F8F2-5216-4FC0-9922-5168A4E0482D}"/>
              </a:ext>
            </a:extLst>
          </p:cNvPr>
          <p:cNvSpPr txBox="1">
            <a:spLocks/>
          </p:cNvSpPr>
          <p:nvPr/>
        </p:nvSpPr>
        <p:spPr>
          <a:xfrm>
            <a:off x="196465" y="798314"/>
            <a:ext cx="7952887" cy="6883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672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EC" sz="4000" b="1" dirty="0">
                <a:solidFill>
                  <a:schemeClr val="bg1"/>
                </a:solidFill>
                <a:latin typeface="Program OT" panose="02000606030000020004"/>
              </a:rPr>
              <a:t>MOT PROPUESTO</a:t>
            </a:r>
            <a:endParaRPr lang="en-US" sz="4400" b="1" dirty="0">
              <a:solidFill>
                <a:schemeClr val="bg1"/>
              </a:solidFill>
              <a:latin typeface="Program OT" panose="020006060300000200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E88CAB-C678-4808-9418-BC768184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044"/>
            <a:ext cx="9579006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39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6FB8608-4CB2-4355-AE48-DB4AF08A4859}"/>
              </a:ext>
            </a:extLst>
          </p:cNvPr>
          <p:cNvSpPr txBox="1">
            <a:spLocks/>
          </p:cNvSpPr>
          <p:nvPr/>
        </p:nvSpPr>
        <p:spPr>
          <a:xfrm>
            <a:off x="2349301" y="2625706"/>
            <a:ext cx="6078988" cy="20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672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252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6600" b="1" i="0" u="none" strike="noStrike" kern="1200" cap="none" spc="0" normalizeH="0" baseline="0" noProof="0" dirty="0">
                <a:ln>
                  <a:noFill/>
                </a:ln>
                <a:solidFill>
                  <a:srgbClr val="E3672C"/>
                </a:solidFill>
                <a:effectLst/>
                <a:uLnTx/>
                <a:uFillTx/>
                <a:latin typeface="Program OT" panose="02000606030000020004" pitchFamily="2" charset="77"/>
                <a:ea typeface="+mj-ea"/>
                <a:cs typeface="+mj-cs"/>
              </a:rPr>
              <a:t>MODELO DE GESTIÓN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1461D"/>
              </a:solidFill>
              <a:effectLst/>
              <a:uLnTx/>
              <a:uFillTx/>
              <a:latin typeface="Program OT" panose="02000606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2934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445" y="722330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Modelo de Gestión 2023-2027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pic>
        <p:nvPicPr>
          <p:cNvPr id="72" name="Picture 251">
            <a:extLst>
              <a:ext uri="{FF2B5EF4-FFF2-40B4-BE49-F238E27FC236}">
                <a16:creationId xmlns:a16="http://schemas.microsoft.com/office/drawing/2014/main" id="{ADDBFC82-34EA-43A3-8785-5E03DCC6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702" y="6974246"/>
            <a:ext cx="83900" cy="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326">
            <a:extLst>
              <a:ext uri="{FF2B5EF4-FFF2-40B4-BE49-F238E27FC236}">
                <a16:creationId xmlns:a16="http://schemas.microsoft.com/office/drawing/2014/main" id="{7D16B0D7-AB37-4F7A-8173-16DD0F52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322" y="6974246"/>
            <a:ext cx="270161" cy="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" name="Google Shape;7776;p148">
            <a:extLst>
              <a:ext uri="{FF2B5EF4-FFF2-40B4-BE49-F238E27FC236}">
                <a16:creationId xmlns:a16="http://schemas.microsoft.com/office/drawing/2014/main" id="{ABD98890-6C3A-4975-8734-92C4B16B1194}"/>
              </a:ext>
            </a:extLst>
          </p:cNvPr>
          <p:cNvSpPr>
            <a:spLocks/>
          </p:cNvSpPr>
          <p:nvPr/>
        </p:nvSpPr>
        <p:spPr bwMode="auto">
          <a:xfrm>
            <a:off x="7239482" y="134541"/>
            <a:ext cx="3988284" cy="3491218"/>
          </a:xfrm>
          <a:custGeom>
            <a:avLst/>
            <a:gdLst>
              <a:gd name="T0" fmla="*/ 2147483646 w 889"/>
              <a:gd name="T1" fmla="*/ 2147483646 h 778"/>
              <a:gd name="T2" fmla="*/ 2147483646 w 889"/>
              <a:gd name="T3" fmla="*/ 2147483646 h 778"/>
              <a:gd name="T4" fmla="*/ 2147483646 w 889"/>
              <a:gd name="T5" fmla="*/ 2147483646 h 778"/>
              <a:gd name="T6" fmla="*/ 2147483646 w 889"/>
              <a:gd name="T7" fmla="*/ 2147483646 h 778"/>
              <a:gd name="T8" fmla="*/ 2147483646 w 889"/>
              <a:gd name="T9" fmla="*/ 0 h 778"/>
              <a:gd name="T10" fmla="*/ 0 w 889"/>
              <a:gd name="T11" fmla="*/ 2147483646 h 778"/>
              <a:gd name="T12" fmla="*/ 0 w 889"/>
              <a:gd name="T13" fmla="*/ 2147483646 h 778"/>
              <a:gd name="T14" fmla="*/ 2147483646 w 889"/>
              <a:gd name="T15" fmla="*/ 0 h 778"/>
              <a:gd name="T16" fmla="*/ 2147483646 w 889"/>
              <a:gd name="T17" fmla="*/ 0 h 7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9" h="778" extrusionOk="0">
                <a:moveTo>
                  <a:pt x="889" y="219"/>
                </a:moveTo>
                <a:cubicBezTo>
                  <a:pt x="888" y="221"/>
                  <a:pt x="888" y="221"/>
                  <a:pt x="888" y="221"/>
                </a:cubicBezTo>
                <a:cubicBezTo>
                  <a:pt x="888" y="221"/>
                  <a:pt x="888" y="221"/>
                  <a:pt x="888" y="221"/>
                </a:cubicBezTo>
                <a:cubicBezTo>
                  <a:pt x="889" y="219"/>
                  <a:pt x="889" y="219"/>
                  <a:pt x="889" y="219"/>
                </a:cubicBezTo>
                <a:moveTo>
                  <a:pt x="764" y="0"/>
                </a:moveTo>
                <a:cubicBezTo>
                  <a:pt x="342" y="7"/>
                  <a:pt x="0" y="354"/>
                  <a:pt x="0" y="778"/>
                </a:cubicBezTo>
                <a:cubicBezTo>
                  <a:pt x="0" y="778"/>
                  <a:pt x="0" y="778"/>
                  <a:pt x="0" y="778"/>
                </a:cubicBezTo>
                <a:cubicBezTo>
                  <a:pt x="0" y="354"/>
                  <a:pt x="342" y="7"/>
                  <a:pt x="764" y="0"/>
                </a:cubicBezTo>
                <a:cubicBezTo>
                  <a:pt x="764" y="0"/>
                  <a:pt x="764" y="0"/>
                  <a:pt x="764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11" tIns="48342" rIns="96711" bIns="48342"/>
          <a:lstStyle/>
          <a:p>
            <a:pPr defTabSz="967252">
              <a:defRPr/>
            </a:pPr>
            <a:endParaRPr lang="en-US" sz="1904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FFAB322C-CE25-4220-8E53-B055EF835622}"/>
              </a:ext>
            </a:extLst>
          </p:cNvPr>
          <p:cNvGrpSpPr/>
          <p:nvPr/>
        </p:nvGrpSpPr>
        <p:grpSpPr>
          <a:xfrm>
            <a:off x="2911367" y="1656449"/>
            <a:ext cx="5108026" cy="4876095"/>
            <a:chOff x="2879122" y="1656450"/>
            <a:chExt cx="3921952" cy="3934482"/>
          </a:xfrm>
        </p:grpSpPr>
        <p:sp>
          <p:nvSpPr>
            <p:cNvPr id="124" name="Google Shape;1757;p86">
              <a:extLst>
                <a:ext uri="{FF2B5EF4-FFF2-40B4-BE49-F238E27FC236}">
                  <a16:creationId xmlns:a16="http://schemas.microsoft.com/office/drawing/2014/main" id="{BE66F2E1-855A-48C9-B771-E9C3FF29A539}"/>
                </a:ext>
              </a:extLst>
            </p:cNvPr>
            <p:cNvSpPr txBox="1"/>
            <p:nvPr/>
          </p:nvSpPr>
          <p:spPr>
            <a:xfrm>
              <a:off x="2977700" y="3123409"/>
              <a:ext cx="981117" cy="2682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262626"/>
                </a:buClr>
                <a:buSzPts val="2200"/>
              </a:pPr>
              <a:r>
                <a:rPr lang="en-US" sz="1666" b="1" dirty="0">
                  <a:solidFill>
                    <a:srgbClr val="26262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TÍTULO A</a:t>
              </a:r>
              <a:endParaRPr sz="1666" dirty="0"/>
            </a:p>
          </p:txBody>
        </p:sp>
        <p:sp>
          <p:nvSpPr>
            <p:cNvPr id="125" name="Google Shape;1763;p86">
              <a:extLst>
                <a:ext uri="{FF2B5EF4-FFF2-40B4-BE49-F238E27FC236}">
                  <a16:creationId xmlns:a16="http://schemas.microsoft.com/office/drawing/2014/main" id="{66670A1E-937A-4135-8DC4-9B5715893A7D}"/>
                </a:ext>
              </a:extLst>
            </p:cNvPr>
            <p:cNvSpPr/>
            <p:nvPr/>
          </p:nvSpPr>
          <p:spPr>
            <a:xfrm>
              <a:off x="5360255" y="3665221"/>
              <a:ext cx="1433263" cy="1643592"/>
            </a:xfrm>
            <a:custGeom>
              <a:avLst/>
              <a:gdLst/>
              <a:ahLst/>
              <a:cxnLst/>
              <a:rect l="l" t="t" r="r" b="b"/>
              <a:pathLst>
                <a:path w="417" h="478" extrusionOk="0">
                  <a:moveTo>
                    <a:pt x="141" y="478"/>
                  </a:moveTo>
                  <a:cubicBezTo>
                    <a:pt x="155" y="469"/>
                    <a:pt x="169" y="460"/>
                    <a:pt x="182" y="451"/>
                  </a:cubicBezTo>
                  <a:cubicBezTo>
                    <a:pt x="326" y="346"/>
                    <a:pt x="414" y="178"/>
                    <a:pt x="417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0" y="233"/>
                    <a:pt x="0" y="233"/>
                    <a:pt x="0" y="233"/>
                  </a:cubicBezTo>
                  <a:lnTo>
                    <a:pt x="141" y="478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764;p86">
              <a:extLst>
                <a:ext uri="{FF2B5EF4-FFF2-40B4-BE49-F238E27FC236}">
                  <a16:creationId xmlns:a16="http://schemas.microsoft.com/office/drawing/2014/main" id="{B0B91122-EDE0-432E-95DD-D9B159242BA9}"/>
                </a:ext>
              </a:extLst>
            </p:cNvPr>
            <p:cNvSpPr/>
            <p:nvPr/>
          </p:nvSpPr>
          <p:spPr>
            <a:xfrm>
              <a:off x="2879122" y="1944802"/>
              <a:ext cx="1433263" cy="1644852"/>
            </a:xfrm>
            <a:custGeom>
              <a:avLst/>
              <a:gdLst/>
              <a:ahLst/>
              <a:cxnLst/>
              <a:rect l="l" t="t" r="r" b="b"/>
              <a:pathLst>
                <a:path w="417" h="478" extrusionOk="0">
                  <a:moveTo>
                    <a:pt x="276" y="0"/>
                  </a:moveTo>
                  <a:cubicBezTo>
                    <a:pt x="158" y="71"/>
                    <a:pt x="70" y="182"/>
                    <a:pt x="28" y="312"/>
                  </a:cubicBezTo>
                  <a:cubicBezTo>
                    <a:pt x="10" y="366"/>
                    <a:pt x="1" y="421"/>
                    <a:pt x="0" y="478"/>
                  </a:cubicBezTo>
                  <a:cubicBezTo>
                    <a:pt x="283" y="478"/>
                    <a:pt x="283" y="478"/>
                    <a:pt x="283" y="478"/>
                  </a:cubicBezTo>
                  <a:cubicBezTo>
                    <a:pt x="417" y="245"/>
                    <a:pt x="417" y="245"/>
                    <a:pt x="417" y="245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65;p86">
              <a:extLst>
                <a:ext uri="{FF2B5EF4-FFF2-40B4-BE49-F238E27FC236}">
                  <a16:creationId xmlns:a16="http://schemas.microsoft.com/office/drawing/2014/main" id="{68DE50D7-A365-4747-BC2F-84E12DB6E901}"/>
                </a:ext>
              </a:extLst>
            </p:cNvPr>
            <p:cNvSpPr/>
            <p:nvPr/>
          </p:nvSpPr>
          <p:spPr>
            <a:xfrm>
              <a:off x="5367811" y="1944802"/>
              <a:ext cx="1433263" cy="1644852"/>
            </a:xfrm>
            <a:custGeom>
              <a:avLst/>
              <a:gdLst/>
              <a:ahLst/>
              <a:cxnLst/>
              <a:rect l="l" t="t" r="r" b="b"/>
              <a:pathLst>
                <a:path w="417" h="478" extrusionOk="0">
                  <a:moveTo>
                    <a:pt x="141" y="0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134" y="478"/>
                    <a:pt x="134" y="478"/>
                    <a:pt x="134" y="478"/>
                  </a:cubicBezTo>
                  <a:cubicBezTo>
                    <a:pt x="417" y="478"/>
                    <a:pt x="417" y="478"/>
                    <a:pt x="417" y="478"/>
                  </a:cubicBezTo>
                  <a:cubicBezTo>
                    <a:pt x="416" y="421"/>
                    <a:pt x="407" y="366"/>
                    <a:pt x="390" y="312"/>
                  </a:cubicBezTo>
                  <a:cubicBezTo>
                    <a:pt x="347" y="182"/>
                    <a:pt x="259" y="71"/>
                    <a:pt x="141" y="0"/>
                  </a:cubicBez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66;p86">
              <a:extLst>
                <a:ext uri="{FF2B5EF4-FFF2-40B4-BE49-F238E27FC236}">
                  <a16:creationId xmlns:a16="http://schemas.microsoft.com/office/drawing/2014/main" id="{C7180064-CEC9-4500-A88A-61D7B6DD941D}"/>
                </a:ext>
              </a:extLst>
            </p:cNvPr>
            <p:cNvSpPr/>
            <p:nvPr/>
          </p:nvSpPr>
          <p:spPr>
            <a:xfrm>
              <a:off x="3892984" y="1662682"/>
              <a:ext cx="1894225" cy="1086912"/>
            </a:xfrm>
            <a:custGeom>
              <a:avLst/>
              <a:gdLst/>
              <a:ahLst/>
              <a:cxnLst/>
              <a:rect l="l" t="t" r="r" b="b"/>
              <a:pathLst>
                <a:path w="551" h="316" extrusionOk="0">
                  <a:moveTo>
                    <a:pt x="276" y="0"/>
                  </a:moveTo>
                  <a:cubicBezTo>
                    <a:pt x="179" y="0"/>
                    <a:pt x="84" y="25"/>
                    <a:pt x="0" y="71"/>
                  </a:cubicBezTo>
                  <a:cubicBezTo>
                    <a:pt x="141" y="316"/>
                    <a:pt x="141" y="316"/>
                    <a:pt x="141" y="316"/>
                  </a:cubicBezTo>
                  <a:cubicBezTo>
                    <a:pt x="410" y="316"/>
                    <a:pt x="410" y="316"/>
                    <a:pt x="410" y="316"/>
                  </a:cubicBezTo>
                  <a:cubicBezTo>
                    <a:pt x="551" y="71"/>
                    <a:pt x="551" y="71"/>
                    <a:pt x="551" y="71"/>
                  </a:cubicBezTo>
                  <a:cubicBezTo>
                    <a:pt x="467" y="25"/>
                    <a:pt x="372" y="0"/>
                    <a:pt x="27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67;p86">
              <a:extLst>
                <a:ext uri="{FF2B5EF4-FFF2-40B4-BE49-F238E27FC236}">
                  <a16:creationId xmlns:a16="http://schemas.microsoft.com/office/drawing/2014/main" id="{9FEE083C-48BC-4E1D-94BA-20344E3568D0}"/>
                </a:ext>
              </a:extLst>
            </p:cNvPr>
            <p:cNvSpPr/>
            <p:nvPr/>
          </p:nvSpPr>
          <p:spPr>
            <a:xfrm>
              <a:off x="3892984" y="4504020"/>
              <a:ext cx="1894225" cy="1086912"/>
            </a:xfrm>
            <a:custGeom>
              <a:avLst/>
              <a:gdLst/>
              <a:ahLst/>
              <a:cxnLst/>
              <a:rect l="l" t="t" r="r" b="b"/>
              <a:pathLst>
                <a:path w="551" h="316" extrusionOk="0">
                  <a:moveTo>
                    <a:pt x="141" y="0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84" y="291"/>
                    <a:pt x="179" y="316"/>
                    <a:pt x="276" y="316"/>
                  </a:cubicBezTo>
                  <a:cubicBezTo>
                    <a:pt x="372" y="316"/>
                    <a:pt x="467" y="291"/>
                    <a:pt x="551" y="245"/>
                  </a:cubicBezTo>
                  <a:cubicBezTo>
                    <a:pt x="410" y="0"/>
                    <a:pt x="410" y="0"/>
                    <a:pt x="410" y="0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768;p86">
              <a:extLst>
                <a:ext uri="{FF2B5EF4-FFF2-40B4-BE49-F238E27FC236}">
                  <a16:creationId xmlns:a16="http://schemas.microsoft.com/office/drawing/2014/main" id="{C1790912-9A98-47BB-BFAB-C5D90D0F1F41}"/>
                </a:ext>
              </a:extLst>
            </p:cNvPr>
            <p:cNvSpPr/>
            <p:nvPr/>
          </p:nvSpPr>
          <p:spPr>
            <a:xfrm>
              <a:off x="2879122" y="3665221"/>
              <a:ext cx="1433263" cy="1643592"/>
            </a:xfrm>
            <a:custGeom>
              <a:avLst/>
              <a:gdLst/>
              <a:ahLst/>
              <a:cxnLst/>
              <a:rect l="l" t="t" r="r" b="b"/>
              <a:pathLst>
                <a:path w="417" h="478" extrusionOk="0">
                  <a:moveTo>
                    <a:pt x="235" y="451"/>
                  </a:moveTo>
                  <a:cubicBezTo>
                    <a:pt x="248" y="460"/>
                    <a:pt x="262" y="469"/>
                    <a:pt x="276" y="478"/>
                  </a:cubicBezTo>
                  <a:cubicBezTo>
                    <a:pt x="417" y="233"/>
                    <a:pt x="417" y="233"/>
                    <a:pt x="417" y="23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78"/>
                    <a:pt x="91" y="346"/>
                    <a:pt x="235" y="451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769;p86">
              <a:extLst>
                <a:ext uri="{FF2B5EF4-FFF2-40B4-BE49-F238E27FC236}">
                  <a16:creationId xmlns:a16="http://schemas.microsoft.com/office/drawing/2014/main" id="{ED589ABE-7195-428B-B774-A2CAF2E801B6}"/>
                </a:ext>
              </a:extLst>
            </p:cNvPr>
            <p:cNvSpPr/>
            <p:nvPr/>
          </p:nvSpPr>
          <p:spPr>
            <a:xfrm>
              <a:off x="5797533" y="2581338"/>
              <a:ext cx="349962" cy="297142"/>
            </a:xfrm>
            <a:custGeom>
              <a:avLst/>
              <a:gdLst/>
              <a:ahLst/>
              <a:cxnLst/>
              <a:rect l="l" t="t" r="r" b="b"/>
              <a:pathLst>
                <a:path w="181" h="120" extrusionOk="0">
                  <a:moveTo>
                    <a:pt x="144" y="11"/>
                  </a:moveTo>
                  <a:cubicBezTo>
                    <a:pt x="161" y="53"/>
                    <a:pt x="161" y="53"/>
                    <a:pt x="161" y="53"/>
                  </a:cubicBezTo>
                  <a:cubicBezTo>
                    <a:pt x="140" y="62"/>
                    <a:pt x="140" y="62"/>
                    <a:pt x="140" y="62"/>
                  </a:cubicBezTo>
                  <a:cubicBezTo>
                    <a:pt x="129" y="53"/>
                    <a:pt x="95" y="23"/>
                    <a:pt x="92" y="23"/>
                  </a:cubicBezTo>
                  <a:cubicBezTo>
                    <a:pt x="90" y="23"/>
                    <a:pt x="79" y="27"/>
                    <a:pt x="78" y="27"/>
                  </a:cubicBezTo>
                  <a:cubicBezTo>
                    <a:pt x="78" y="27"/>
                    <a:pt x="72" y="29"/>
                    <a:pt x="66" y="29"/>
                  </a:cubicBezTo>
                  <a:cubicBezTo>
                    <a:pt x="63" y="29"/>
                    <a:pt x="61" y="29"/>
                    <a:pt x="60" y="28"/>
                  </a:cubicBezTo>
                  <a:cubicBezTo>
                    <a:pt x="59" y="27"/>
                    <a:pt x="58" y="26"/>
                    <a:pt x="58" y="25"/>
                  </a:cubicBezTo>
                  <a:cubicBezTo>
                    <a:pt x="58" y="23"/>
                    <a:pt x="61" y="21"/>
                    <a:pt x="62" y="20"/>
                  </a:cubicBezTo>
                  <a:cubicBezTo>
                    <a:pt x="71" y="15"/>
                    <a:pt x="95" y="6"/>
                    <a:pt x="97" y="6"/>
                  </a:cubicBezTo>
                  <a:cubicBezTo>
                    <a:pt x="97" y="6"/>
                    <a:pt x="97" y="6"/>
                    <a:pt x="98" y="6"/>
                  </a:cubicBezTo>
                  <a:cubicBezTo>
                    <a:pt x="103" y="6"/>
                    <a:pt x="140" y="11"/>
                    <a:pt x="144" y="11"/>
                  </a:cubicBezTo>
                  <a:close/>
                  <a:moveTo>
                    <a:pt x="159" y="0"/>
                  </a:moveTo>
                  <a:cubicBezTo>
                    <a:pt x="158" y="0"/>
                    <a:pt x="158" y="0"/>
                    <a:pt x="157" y="0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49" y="3"/>
                    <a:pt x="148" y="4"/>
                    <a:pt x="148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6" y="55"/>
                    <a:pt x="169" y="56"/>
                    <a:pt x="171" y="55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9" y="52"/>
                    <a:pt x="180" y="51"/>
                    <a:pt x="181" y="50"/>
                  </a:cubicBezTo>
                  <a:cubicBezTo>
                    <a:pt x="181" y="49"/>
                    <a:pt x="181" y="48"/>
                    <a:pt x="181" y="47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1"/>
                    <a:pt x="161" y="0"/>
                    <a:pt x="159" y="0"/>
                  </a:cubicBezTo>
                  <a:close/>
                  <a:moveTo>
                    <a:pt x="1" y="60"/>
                  </a:moveTo>
                  <a:cubicBezTo>
                    <a:pt x="0" y="61"/>
                    <a:pt x="1" y="62"/>
                    <a:pt x="2" y="63"/>
                  </a:cubicBezTo>
                  <a:cubicBezTo>
                    <a:pt x="2" y="64"/>
                    <a:pt x="4" y="65"/>
                    <a:pt x="5" y="65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5" y="66"/>
                    <a:pt x="17" y="64"/>
                    <a:pt x="17" y="6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1"/>
                    <a:pt x="21" y="9"/>
                    <a:pt x="20" y="8"/>
                  </a:cubicBezTo>
                  <a:cubicBezTo>
                    <a:pt x="19" y="8"/>
                    <a:pt x="18" y="7"/>
                    <a:pt x="17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4" y="8"/>
                    <a:pt x="4" y="11"/>
                  </a:cubicBezTo>
                  <a:lnTo>
                    <a:pt x="1" y="60"/>
                  </a:lnTo>
                  <a:close/>
                  <a:moveTo>
                    <a:pt x="75" y="104"/>
                  </a:moveTo>
                  <a:cubicBezTo>
                    <a:pt x="74" y="102"/>
                    <a:pt x="73" y="101"/>
                    <a:pt x="72" y="100"/>
                  </a:cubicBezTo>
                  <a:cubicBezTo>
                    <a:pt x="69" y="97"/>
                    <a:pt x="66" y="97"/>
                    <a:pt x="63" y="101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2" y="114"/>
                    <a:pt x="56" y="118"/>
                    <a:pt x="57" y="119"/>
                  </a:cubicBezTo>
                  <a:cubicBezTo>
                    <a:pt x="59" y="120"/>
                    <a:pt x="60" y="120"/>
                    <a:pt x="61" y="120"/>
                  </a:cubicBezTo>
                  <a:cubicBezTo>
                    <a:pt x="63" y="120"/>
                    <a:pt x="65" y="119"/>
                    <a:pt x="66" y="117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8"/>
                    <a:pt x="75" y="106"/>
                    <a:pt x="75" y="104"/>
                  </a:cubicBezTo>
                  <a:close/>
                  <a:moveTo>
                    <a:pt x="40" y="101"/>
                  </a:moveTo>
                  <a:cubicBezTo>
                    <a:pt x="37" y="104"/>
                    <a:pt x="38" y="107"/>
                    <a:pt x="42" y="110"/>
                  </a:cubicBezTo>
                  <a:cubicBezTo>
                    <a:pt x="45" y="112"/>
                    <a:pt x="48" y="112"/>
                    <a:pt x="51" y="10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3" y="94"/>
                    <a:pt x="59" y="90"/>
                    <a:pt x="58" y="89"/>
                  </a:cubicBezTo>
                  <a:cubicBezTo>
                    <a:pt x="55" y="86"/>
                    <a:pt x="52" y="87"/>
                    <a:pt x="49" y="90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lnTo>
                    <a:pt x="40" y="101"/>
                  </a:lnTo>
                  <a:close/>
                  <a:moveTo>
                    <a:pt x="27" y="89"/>
                  </a:moveTo>
                  <a:cubicBezTo>
                    <a:pt x="26" y="90"/>
                    <a:pt x="25" y="92"/>
                    <a:pt x="25" y="94"/>
                  </a:cubicBezTo>
                  <a:cubicBezTo>
                    <a:pt x="26" y="96"/>
                    <a:pt x="27" y="97"/>
                    <a:pt x="28" y="98"/>
                  </a:cubicBezTo>
                  <a:cubicBezTo>
                    <a:pt x="31" y="101"/>
                    <a:pt x="35" y="100"/>
                    <a:pt x="37" y="97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4"/>
                    <a:pt x="49" y="82"/>
                    <a:pt x="49" y="81"/>
                  </a:cubicBezTo>
                  <a:cubicBezTo>
                    <a:pt x="48" y="79"/>
                    <a:pt x="47" y="77"/>
                    <a:pt x="46" y="76"/>
                  </a:cubicBezTo>
                  <a:cubicBezTo>
                    <a:pt x="43" y="74"/>
                    <a:pt x="39" y="74"/>
                    <a:pt x="37" y="7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1" y="84"/>
                    <a:pt x="31" y="84"/>
                    <a:pt x="31" y="84"/>
                  </a:cubicBezTo>
                  <a:lnTo>
                    <a:pt x="27" y="89"/>
                  </a:lnTo>
                  <a:close/>
                  <a:moveTo>
                    <a:pt x="25" y="85"/>
                  </a:moveTo>
                  <a:cubicBezTo>
                    <a:pt x="34" y="73"/>
                    <a:pt x="34" y="73"/>
                    <a:pt x="34" y="73"/>
                  </a:cubicBezTo>
                  <a:cubicBezTo>
                    <a:pt x="38" y="69"/>
                    <a:pt x="35" y="65"/>
                    <a:pt x="33" y="64"/>
                  </a:cubicBezTo>
                  <a:cubicBezTo>
                    <a:pt x="30" y="61"/>
                    <a:pt x="27" y="62"/>
                    <a:pt x="24" y="65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5" y="76"/>
                    <a:pt x="14" y="78"/>
                    <a:pt x="14" y="80"/>
                  </a:cubicBezTo>
                  <a:cubicBezTo>
                    <a:pt x="14" y="82"/>
                    <a:pt x="16" y="83"/>
                    <a:pt x="16" y="83"/>
                  </a:cubicBezTo>
                  <a:cubicBezTo>
                    <a:pt x="18" y="85"/>
                    <a:pt x="20" y="86"/>
                    <a:pt x="22" y="86"/>
                  </a:cubicBezTo>
                  <a:cubicBezTo>
                    <a:pt x="23" y="86"/>
                    <a:pt x="24" y="86"/>
                    <a:pt x="25" y="85"/>
                  </a:cubicBezTo>
                  <a:close/>
                  <a:moveTo>
                    <a:pt x="137" y="75"/>
                  </a:moveTo>
                  <a:cubicBezTo>
                    <a:pt x="139" y="72"/>
                    <a:pt x="141" y="69"/>
                    <a:pt x="136" y="65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16" y="47"/>
                    <a:pt x="96" y="31"/>
                    <a:pt x="92" y="28"/>
                  </a:cubicBezTo>
                  <a:cubicBezTo>
                    <a:pt x="89" y="28"/>
                    <a:pt x="84" y="30"/>
                    <a:pt x="79" y="31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32"/>
                    <a:pt x="72" y="34"/>
                    <a:pt x="66" y="34"/>
                  </a:cubicBezTo>
                  <a:cubicBezTo>
                    <a:pt x="63" y="34"/>
                    <a:pt x="60" y="33"/>
                    <a:pt x="58" y="32"/>
                  </a:cubicBezTo>
                  <a:cubicBezTo>
                    <a:pt x="54" y="29"/>
                    <a:pt x="54" y="26"/>
                    <a:pt x="54" y="25"/>
                  </a:cubicBezTo>
                  <a:cubicBezTo>
                    <a:pt x="54" y="21"/>
                    <a:pt x="57" y="18"/>
                    <a:pt x="60" y="16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4" y="59"/>
                    <a:pt x="27" y="58"/>
                    <a:pt x="29" y="58"/>
                  </a:cubicBezTo>
                  <a:cubicBezTo>
                    <a:pt x="32" y="58"/>
                    <a:pt x="34" y="59"/>
                    <a:pt x="36" y="61"/>
                  </a:cubicBezTo>
                  <a:cubicBezTo>
                    <a:pt x="39" y="63"/>
                    <a:pt x="41" y="67"/>
                    <a:pt x="40" y="70"/>
                  </a:cubicBezTo>
                  <a:cubicBezTo>
                    <a:pt x="43" y="70"/>
                    <a:pt x="46" y="71"/>
                    <a:pt x="48" y="73"/>
                  </a:cubicBezTo>
                  <a:cubicBezTo>
                    <a:pt x="52" y="76"/>
                    <a:pt x="53" y="79"/>
                    <a:pt x="53" y="83"/>
                  </a:cubicBezTo>
                  <a:cubicBezTo>
                    <a:pt x="56" y="82"/>
                    <a:pt x="58" y="83"/>
                    <a:pt x="61" y="85"/>
                  </a:cubicBezTo>
                  <a:cubicBezTo>
                    <a:pt x="64" y="88"/>
                    <a:pt x="65" y="91"/>
                    <a:pt x="65" y="94"/>
                  </a:cubicBezTo>
                  <a:cubicBezTo>
                    <a:pt x="68" y="93"/>
                    <a:pt x="72" y="94"/>
                    <a:pt x="75" y="96"/>
                  </a:cubicBezTo>
                  <a:cubicBezTo>
                    <a:pt x="79" y="100"/>
                    <a:pt x="80" y="104"/>
                    <a:pt x="78" y="108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3" y="112"/>
                    <a:pt x="85" y="113"/>
                    <a:pt x="86" y="113"/>
                  </a:cubicBezTo>
                  <a:cubicBezTo>
                    <a:pt x="88" y="113"/>
                    <a:pt x="90" y="111"/>
                    <a:pt x="90" y="110"/>
                  </a:cubicBezTo>
                  <a:cubicBezTo>
                    <a:pt x="93" y="107"/>
                    <a:pt x="94" y="105"/>
                    <a:pt x="91" y="103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7"/>
                    <a:pt x="75" y="87"/>
                    <a:pt x="75" y="86"/>
                  </a:cubicBezTo>
                  <a:cubicBezTo>
                    <a:pt x="76" y="85"/>
                    <a:pt x="78" y="85"/>
                    <a:pt x="79" y="86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100" y="103"/>
                    <a:pt x="101" y="104"/>
                    <a:pt x="102" y="104"/>
                  </a:cubicBezTo>
                  <a:cubicBezTo>
                    <a:pt x="104" y="104"/>
                    <a:pt x="106" y="103"/>
                    <a:pt x="108" y="101"/>
                  </a:cubicBezTo>
                  <a:cubicBezTo>
                    <a:pt x="109" y="99"/>
                    <a:pt x="109" y="98"/>
                    <a:pt x="109" y="96"/>
                  </a:cubicBezTo>
                  <a:cubicBezTo>
                    <a:pt x="109" y="94"/>
                    <a:pt x="108" y="93"/>
                    <a:pt x="106" y="91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2" y="80"/>
                    <a:pt x="92" y="79"/>
                    <a:pt x="92" y="79"/>
                  </a:cubicBezTo>
                  <a:cubicBezTo>
                    <a:pt x="92" y="78"/>
                    <a:pt x="92" y="77"/>
                    <a:pt x="93" y="77"/>
                  </a:cubicBezTo>
                  <a:cubicBezTo>
                    <a:pt x="93" y="76"/>
                    <a:pt x="95" y="76"/>
                    <a:pt x="96" y="76"/>
                  </a:cubicBezTo>
                  <a:cubicBezTo>
                    <a:pt x="114" y="91"/>
                    <a:pt x="114" y="91"/>
                    <a:pt x="114" y="91"/>
                  </a:cubicBezTo>
                  <a:cubicBezTo>
                    <a:pt x="116" y="92"/>
                    <a:pt x="117" y="93"/>
                    <a:pt x="119" y="93"/>
                  </a:cubicBezTo>
                  <a:cubicBezTo>
                    <a:pt x="121" y="93"/>
                    <a:pt x="123" y="92"/>
                    <a:pt x="125" y="90"/>
                  </a:cubicBezTo>
                  <a:cubicBezTo>
                    <a:pt x="126" y="88"/>
                    <a:pt x="127" y="86"/>
                    <a:pt x="126" y="85"/>
                  </a:cubicBezTo>
                  <a:cubicBezTo>
                    <a:pt x="126" y="83"/>
                    <a:pt x="125" y="81"/>
                    <a:pt x="123" y="80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7"/>
                    <a:pt x="107" y="65"/>
                    <a:pt x="108" y="64"/>
                  </a:cubicBezTo>
                  <a:cubicBezTo>
                    <a:pt x="109" y="63"/>
                    <a:pt x="111" y="63"/>
                    <a:pt x="112" y="64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31" y="79"/>
                    <a:pt x="134" y="79"/>
                    <a:pt x="137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72533" tIns="36257" rIns="72533" bIns="36257" anchor="t" anchorCtr="0">
              <a:noAutofit/>
            </a:bodyPr>
            <a:lstStyle/>
            <a:p>
              <a:endParaRPr sz="142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ráfico 131" descr="Banco">
              <a:extLst>
                <a:ext uri="{FF2B5EF4-FFF2-40B4-BE49-F238E27FC236}">
                  <a16:creationId xmlns:a16="http://schemas.microsoft.com/office/drawing/2014/main" id="{0600FFDF-9A33-4AAB-BC87-C14917AD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80375" y="4361549"/>
              <a:ext cx="401997" cy="4019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Imagen 132">
              <a:extLst>
                <a:ext uri="{FF2B5EF4-FFF2-40B4-BE49-F238E27FC236}">
                  <a16:creationId xmlns:a16="http://schemas.microsoft.com/office/drawing/2014/main" id="{3B5A7888-2432-454C-B4EC-6CB502932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rcRect b="73671"/>
            <a:stretch/>
          </p:blipFill>
          <p:spPr>
            <a:xfrm>
              <a:off x="4091975" y="1656450"/>
              <a:ext cx="1505055" cy="4954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Gráfico 133" descr="Empleado de oficina">
              <a:extLst>
                <a:ext uri="{FF2B5EF4-FFF2-40B4-BE49-F238E27FC236}">
                  <a16:creationId xmlns:a16="http://schemas.microsoft.com/office/drawing/2014/main" id="{F8C4C09F-F9D4-435E-953D-A8D0521D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64365" y="2425879"/>
              <a:ext cx="454122" cy="4541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2AD97761-9EEA-4C65-B85D-BB866B5836BC}"/>
                </a:ext>
              </a:extLst>
            </p:cNvPr>
            <p:cNvSpPr txBox="1"/>
            <p:nvPr/>
          </p:nvSpPr>
          <p:spPr>
            <a:xfrm>
              <a:off x="4146612" y="3029252"/>
              <a:ext cx="1429154" cy="1192649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s-EC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MODELO</a:t>
              </a:r>
            </a:p>
            <a:p>
              <a:pPr algn="ctr"/>
              <a:r>
                <a:rPr lang="es-EC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</a:p>
            <a:p>
              <a:pPr algn="ctr"/>
              <a:r>
                <a:rPr lang="es-EC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GESTIÓN</a:t>
              </a:r>
            </a:p>
            <a:p>
              <a:pPr algn="ctr"/>
              <a:r>
                <a:rPr lang="es-EC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PDOT 2035</a:t>
              </a:r>
            </a:p>
          </p:txBody>
        </p:sp>
        <p:pic>
          <p:nvPicPr>
            <p:cNvPr id="136" name="Gráfico 135" descr="Aula">
              <a:extLst>
                <a:ext uri="{FF2B5EF4-FFF2-40B4-BE49-F238E27FC236}">
                  <a16:creationId xmlns:a16="http://schemas.microsoft.com/office/drawing/2014/main" id="{F4822FFA-131D-4D04-AF82-5B15F746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02740" y="4336509"/>
              <a:ext cx="427037" cy="42703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7" name="Gráfico 136" descr="América en globo terráqueo">
              <a:extLst>
                <a:ext uri="{FF2B5EF4-FFF2-40B4-BE49-F238E27FC236}">
                  <a16:creationId xmlns:a16="http://schemas.microsoft.com/office/drawing/2014/main" id="{469A096C-8BE6-41BE-B91E-F0EE00AD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89110" y="4566372"/>
              <a:ext cx="461911" cy="46191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8" name="Google Shape;1753;p86">
              <a:extLst>
                <a:ext uri="{FF2B5EF4-FFF2-40B4-BE49-F238E27FC236}">
                  <a16:creationId xmlns:a16="http://schemas.microsoft.com/office/drawing/2014/main" id="{1ECD7B13-E258-43B1-8F51-11FE41ECD88F}"/>
                </a:ext>
              </a:extLst>
            </p:cNvPr>
            <p:cNvSpPr txBox="1"/>
            <p:nvPr/>
          </p:nvSpPr>
          <p:spPr>
            <a:xfrm>
              <a:off x="4461379" y="2202883"/>
              <a:ext cx="864868" cy="44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262626"/>
                </a:buClr>
                <a:buSzPts val="2200"/>
              </a:pPr>
              <a:r>
                <a:rPr lang="en-US" sz="1400" b="1" dirty="0" err="1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Gobierno</a:t>
              </a: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</a:p>
            <a:p>
              <a:pPr>
                <a:buClr>
                  <a:srgbClr val="262626"/>
                </a:buClr>
                <a:buSzPts val="2200"/>
              </a:pP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Nacional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39" name="Google Shape;1753;p86">
              <a:extLst>
                <a:ext uri="{FF2B5EF4-FFF2-40B4-BE49-F238E27FC236}">
                  <a16:creationId xmlns:a16="http://schemas.microsoft.com/office/drawing/2014/main" id="{3A95B0CC-7AFE-44D8-A646-54B2512D911C}"/>
                </a:ext>
              </a:extLst>
            </p:cNvPr>
            <p:cNvSpPr txBox="1"/>
            <p:nvPr/>
          </p:nvSpPr>
          <p:spPr>
            <a:xfrm>
              <a:off x="4312385" y="5007290"/>
              <a:ext cx="1219200" cy="44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262626"/>
                </a:buClr>
                <a:buSzPts val="2200"/>
              </a:pPr>
              <a:r>
                <a:rPr lang="en-US" sz="1400" b="1" dirty="0" err="1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Cooperación</a:t>
              </a: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</a:p>
            <a:p>
              <a:pPr>
                <a:buClr>
                  <a:srgbClr val="262626"/>
                </a:buClr>
                <a:buSzPts val="2200"/>
              </a:pPr>
              <a:r>
                <a:rPr lang="en-US" sz="1400" b="1" dirty="0" err="1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Internacional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40" name="Google Shape;1753;p86">
              <a:extLst>
                <a:ext uri="{FF2B5EF4-FFF2-40B4-BE49-F238E27FC236}">
                  <a16:creationId xmlns:a16="http://schemas.microsoft.com/office/drawing/2014/main" id="{D08FB3B3-5912-4425-93FA-A48CE7CA0550}"/>
                </a:ext>
              </a:extLst>
            </p:cNvPr>
            <p:cNvSpPr txBox="1"/>
            <p:nvPr/>
          </p:nvSpPr>
          <p:spPr>
            <a:xfrm>
              <a:off x="3054860" y="3987569"/>
              <a:ext cx="994985" cy="307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262626"/>
                </a:buClr>
                <a:buSzPts val="2200"/>
              </a:pPr>
              <a:r>
                <a:rPr lang="en-US" sz="1400" b="1" dirty="0">
                  <a:latin typeface="Open Sans SemiBold"/>
                  <a:ea typeface="Open Sans SemiBold"/>
                  <a:cs typeface="Open Sans SemiBold"/>
                  <a:sym typeface="Open Sans SemiBold"/>
                </a:rPr>
                <a:t>Academia</a:t>
              </a:r>
              <a:endParaRPr sz="1400" dirty="0"/>
            </a:p>
          </p:txBody>
        </p:sp>
        <p:sp>
          <p:nvSpPr>
            <p:cNvPr id="141" name="Google Shape;1753;p86">
              <a:extLst>
                <a:ext uri="{FF2B5EF4-FFF2-40B4-BE49-F238E27FC236}">
                  <a16:creationId xmlns:a16="http://schemas.microsoft.com/office/drawing/2014/main" id="{A0A33C2F-7C7B-4CA4-A5C5-B0FB8E904072}"/>
                </a:ext>
              </a:extLst>
            </p:cNvPr>
            <p:cNvSpPr txBox="1"/>
            <p:nvPr/>
          </p:nvSpPr>
          <p:spPr>
            <a:xfrm>
              <a:off x="5715061" y="2937602"/>
              <a:ext cx="864868" cy="44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262626"/>
                </a:buClr>
                <a:buSzPts val="2200"/>
              </a:pP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Sociedad </a:t>
              </a:r>
            </a:p>
            <a:p>
              <a:pPr algn="ctr">
                <a:buClr>
                  <a:srgbClr val="262626"/>
                </a:buClr>
                <a:buSzPts val="2200"/>
              </a:pP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Civil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42" name="Google Shape;1753;p86">
              <a:extLst>
                <a:ext uri="{FF2B5EF4-FFF2-40B4-BE49-F238E27FC236}">
                  <a16:creationId xmlns:a16="http://schemas.microsoft.com/office/drawing/2014/main" id="{A14E5B6B-0299-465B-97D7-065C98578461}"/>
                </a:ext>
              </a:extLst>
            </p:cNvPr>
            <p:cNvSpPr txBox="1"/>
            <p:nvPr/>
          </p:nvSpPr>
          <p:spPr>
            <a:xfrm>
              <a:off x="3074099" y="2925428"/>
              <a:ext cx="864868" cy="44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262626"/>
                </a:buClr>
                <a:buSzPts val="2200"/>
              </a:pPr>
              <a:r>
                <a:rPr lang="en-US" sz="1400" b="1" dirty="0">
                  <a:latin typeface="Open Sans SemiBold"/>
                  <a:ea typeface="Open Sans SemiBold"/>
                  <a:cs typeface="Open Sans SemiBold"/>
                  <a:sym typeface="Open Sans SemiBold"/>
                </a:rPr>
                <a:t>Sector </a:t>
              </a:r>
            </a:p>
            <a:p>
              <a:pPr algn="ctr">
                <a:buClr>
                  <a:srgbClr val="262626"/>
                </a:buClr>
                <a:buSzPts val="2200"/>
              </a:pPr>
              <a:r>
                <a:rPr lang="en-US" sz="1400" b="1" dirty="0">
                  <a:latin typeface="Open Sans SemiBold"/>
                  <a:ea typeface="Open Sans SemiBold"/>
                  <a:cs typeface="Open Sans SemiBold"/>
                  <a:sym typeface="Open Sans SemiBold"/>
                </a:rPr>
                <a:t>Privado</a:t>
              </a:r>
              <a:endParaRPr sz="1400" dirty="0"/>
            </a:p>
          </p:txBody>
        </p:sp>
        <p:sp>
          <p:nvSpPr>
            <p:cNvPr id="143" name="Google Shape;1753;p86">
              <a:extLst>
                <a:ext uri="{FF2B5EF4-FFF2-40B4-BE49-F238E27FC236}">
                  <a16:creationId xmlns:a16="http://schemas.microsoft.com/office/drawing/2014/main" id="{F2341137-910F-4F29-9755-5143E3C41B3A}"/>
                </a:ext>
              </a:extLst>
            </p:cNvPr>
            <p:cNvSpPr txBox="1"/>
            <p:nvPr/>
          </p:nvSpPr>
          <p:spPr>
            <a:xfrm>
              <a:off x="5715061" y="4019564"/>
              <a:ext cx="864868" cy="291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262626"/>
                </a:buClr>
                <a:buSzPts val="2200"/>
              </a:pPr>
              <a:r>
                <a:rPr lang="en-US" sz="1400" b="1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GAD</a:t>
              </a:r>
              <a:endParaRPr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908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445" y="722330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Modelo de Gestión 2023-2027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pic>
        <p:nvPicPr>
          <p:cNvPr id="72" name="Picture 251">
            <a:extLst>
              <a:ext uri="{FF2B5EF4-FFF2-40B4-BE49-F238E27FC236}">
                <a16:creationId xmlns:a16="http://schemas.microsoft.com/office/drawing/2014/main" id="{ADDBFC82-34EA-43A3-8785-5E03DCC6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702" y="6974246"/>
            <a:ext cx="83900" cy="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326">
            <a:extLst>
              <a:ext uri="{FF2B5EF4-FFF2-40B4-BE49-F238E27FC236}">
                <a16:creationId xmlns:a16="http://schemas.microsoft.com/office/drawing/2014/main" id="{7D16B0D7-AB37-4F7A-8173-16DD0F52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322" y="6974246"/>
            <a:ext cx="270161" cy="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" name="Google Shape;7776;p148">
            <a:extLst>
              <a:ext uri="{FF2B5EF4-FFF2-40B4-BE49-F238E27FC236}">
                <a16:creationId xmlns:a16="http://schemas.microsoft.com/office/drawing/2014/main" id="{ABD98890-6C3A-4975-8734-92C4B16B1194}"/>
              </a:ext>
            </a:extLst>
          </p:cNvPr>
          <p:cNvSpPr>
            <a:spLocks/>
          </p:cNvSpPr>
          <p:nvPr/>
        </p:nvSpPr>
        <p:spPr bwMode="auto">
          <a:xfrm>
            <a:off x="7239482" y="134541"/>
            <a:ext cx="3988284" cy="3491218"/>
          </a:xfrm>
          <a:custGeom>
            <a:avLst/>
            <a:gdLst>
              <a:gd name="T0" fmla="*/ 2147483646 w 889"/>
              <a:gd name="T1" fmla="*/ 2147483646 h 778"/>
              <a:gd name="T2" fmla="*/ 2147483646 w 889"/>
              <a:gd name="T3" fmla="*/ 2147483646 h 778"/>
              <a:gd name="T4" fmla="*/ 2147483646 w 889"/>
              <a:gd name="T5" fmla="*/ 2147483646 h 778"/>
              <a:gd name="T6" fmla="*/ 2147483646 w 889"/>
              <a:gd name="T7" fmla="*/ 2147483646 h 778"/>
              <a:gd name="T8" fmla="*/ 2147483646 w 889"/>
              <a:gd name="T9" fmla="*/ 0 h 778"/>
              <a:gd name="T10" fmla="*/ 0 w 889"/>
              <a:gd name="T11" fmla="*/ 2147483646 h 778"/>
              <a:gd name="T12" fmla="*/ 0 w 889"/>
              <a:gd name="T13" fmla="*/ 2147483646 h 778"/>
              <a:gd name="T14" fmla="*/ 2147483646 w 889"/>
              <a:gd name="T15" fmla="*/ 0 h 778"/>
              <a:gd name="T16" fmla="*/ 2147483646 w 889"/>
              <a:gd name="T17" fmla="*/ 0 h 7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9" h="778" extrusionOk="0">
                <a:moveTo>
                  <a:pt x="889" y="219"/>
                </a:moveTo>
                <a:cubicBezTo>
                  <a:pt x="888" y="221"/>
                  <a:pt x="888" y="221"/>
                  <a:pt x="888" y="221"/>
                </a:cubicBezTo>
                <a:cubicBezTo>
                  <a:pt x="888" y="221"/>
                  <a:pt x="888" y="221"/>
                  <a:pt x="888" y="221"/>
                </a:cubicBezTo>
                <a:cubicBezTo>
                  <a:pt x="889" y="219"/>
                  <a:pt x="889" y="219"/>
                  <a:pt x="889" y="219"/>
                </a:cubicBezTo>
                <a:moveTo>
                  <a:pt x="764" y="0"/>
                </a:moveTo>
                <a:cubicBezTo>
                  <a:pt x="342" y="7"/>
                  <a:pt x="0" y="354"/>
                  <a:pt x="0" y="778"/>
                </a:cubicBezTo>
                <a:cubicBezTo>
                  <a:pt x="0" y="778"/>
                  <a:pt x="0" y="778"/>
                  <a:pt x="0" y="778"/>
                </a:cubicBezTo>
                <a:cubicBezTo>
                  <a:pt x="0" y="354"/>
                  <a:pt x="342" y="7"/>
                  <a:pt x="764" y="0"/>
                </a:cubicBezTo>
                <a:cubicBezTo>
                  <a:pt x="764" y="0"/>
                  <a:pt x="764" y="0"/>
                  <a:pt x="764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11" tIns="48342" rIns="96711" bIns="48342"/>
          <a:lstStyle/>
          <a:p>
            <a:pPr defTabSz="967252">
              <a:defRPr/>
            </a:pPr>
            <a:endParaRPr lang="en-US" sz="1904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D6FE67-3D95-4F5D-84AC-82BB8A6CF334}"/>
              </a:ext>
            </a:extLst>
          </p:cNvPr>
          <p:cNvGrpSpPr/>
          <p:nvPr/>
        </p:nvGrpSpPr>
        <p:grpSpPr>
          <a:xfrm>
            <a:off x="1695560" y="1382441"/>
            <a:ext cx="7101936" cy="4992417"/>
            <a:chOff x="1695560" y="1382441"/>
            <a:chExt cx="7101936" cy="4992417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14F8C14-EE3C-4547-B7C4-2027FB253F79}"/>
                </a:ext>
              </a:extLst>
            </p:cNvPr>
            <p:cNvGrpSpPr/>
            <p:nvPr/>
          </p:nvGrpSpPr>
          <p:grpSpPr>
            <a:xfrm>
              <a:off x="3068263" y="1826424"/>
              <a:ext cx="5013916" cy="1896435"/>
              <a:chOff x="3114648" y="1684802"/>
              <a:chExt cx="4739891" cy="1792789"/>
            </a:xfrm>
          </p:grpSpPr>
          <p:pic>
            <p:nvPicPr>
              <p:cNvPr id="79" name="Picture 258">
                <a:extLst>
                  <a:ext uri="{FF2B5EF4-FFF2-40B4-BE49-F238E27FC236}">
                    <a16:creationId xmlns:a16="http://schemas.microsoft.com/office/drawing/2014/main" id="{D364D586-3045-4CB1-8DC1-CCB3BF7330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77998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259">
                <a:extLst>
                  <a:ext uri="{FF2B5EF4-FFF2-40B4-BE49-F238E27FC236}">
                    <a16:creationId xmlns:a16="http://schemas.microsoft.com/office/drawing/2014/main" id="{C4AE4715-5625-4475-B6BB-5C048B3B2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784740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260">
                <a:extLst>
                  <a:ext uri="{FF2B5EF4-FFF2-40B4-BE49-F238E27FC236}">
                    <a16:creationId xmlns:a16="http://schemas.microsoft.com/office/drawing/2014/main" id="{4564E018-98ED-4C50-8486-A92F5CE084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789498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261">
                <a:extLst>
                  <a:ext uri="{FF2B5EF4-FFF2-40B4-BE49-F238E27FC236}">
                    <a16:creationId xmlns:a16="http://schemas.microsoft.com/office/drawing/2014/main" id="{B2F6D9A9-652B-4B2A-99B5-BF8ED9FE9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799016"/>
                <a:ext cx="15863" cy="14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262">
                <a:extLst>
                  <a:ext uri="{FF2B5EF4-FFF2-40B4-BE49-F238E27FC236}">
                    <a16:creationId xmlns:a16="http://schemas.microsoft.com/office/drawing/2014/main" id="{8AB170E0-A8E6-476F-8A8F-B8D225232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02189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263">
                <a:extLst>
                  <a:ext uri="{FF2B5EF4-FFF2-40B4-BE49-F238E27FC236}">
                    <a16:creationId xmlns:a16="http://schemas.microsoft.com/office/drawing/2014/main" id="{88E0FFC3-2EF9-4711-B8ED-04432A8524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11707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264">
                <a:extLst>
                  <a:ext uri="{FF2B5EF4-FFF2-40B4-BE49-F238E27FC236}">
                    <a16:creationId xmlns:a16="http://schemas.microsoft.com/office/drawing/2014/main" id="{927DAC87-D5D9-452E-A7A7-800F58670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13293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265">
                <a:extLst>
                  <a:ext uri="{FF2B5EF4-FFF2-40B4-BE49-F238E27FC236}">
                    <a16:creationId xmlns:a16="http://schemas.microsoft.com/office/drawing/2014/main" id="{B66CB04B-E76D-4068-A7A7-43F16CCE27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2281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266">
                <a:extLst>
                  <a:ext uri="{FF2B5EF4-FFF2-40B4-BE49-F238E27FC236}">
                    <a16:creationId xmlns:a16="http://schemas.microsoft.com/office/drawing/2014/main" id="{2F2D5D95-B9B3-4004-8E13-FB0A548B9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27570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267">
                <a:extLst>
                  <a:ext uri="{FF2B5EF4-FFF2-40B4-BE49-F238E27FC236}">
                    <a16:creationId xmlns:a16="http://schemas.microsoft.com/office/drawing/2014/main" id="{CB62D3E8-21F8-47B2-B5C4-A55BEC33F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3550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68">
                <a:extLst>
                  <a:ext uri="{FF2B5EF4-FFF2-40B4-BE49-F238E27FC236}">
                    <a16:creationId xmlns:a16="http://schemas.microsoft.com/office/drawing/2014/main" id="{D5D3910D-20D5-4F4A-BBF4-5945E115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40260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269">
                <a:extLst>
                  <a:ext uri="{FF2B5EF4-FFF2-40B4-BE49-F238E27FC236}">
                    <a16:creationId xmlns:a16="http://schemas.microsoft.com/office/drawing/2014/main" id="{C6267D5A-CA62-44CD-A064-E3D0D4859F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45019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270">
                <a:extLst>
                  <a:ext uri="{FF2B5EF4-FFF2-40B4-BE49-F238E27FC236}">
                    <a16:creationId xmlns:a16="http://schemas.microsoft.com/office/drawing/2014/main" id="{E47EEEEF-AD65-429D-81C5-68BC5E7C0C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5295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271">
                <a:extLst>
                  <a:ext uri="{FF2B5EF4-FFF2-40B4-BE49-F238E27FC236}">
                    <a16:creationId xmlns:a16="http://schemas.microsoft.com/office/drawing/2014/main" id="{84F59DBB-075E-4809-9AD7-1A316BD7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57710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272">
                <a:extLst>
                  <a:ext uri="{FF2B5EF4-FFF2-40B4-BE49-F238E27FC236}">
                    <a16:creationId xmlns:a16="http://schemas.microsoft.com/office/drawing/2014/main" id="{BC47B289-E13C-4764-AC26-E852CE508F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67228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273">
                <a:extLst>
                  <a:ext uri="{FF2B5EF4-FFF2-40B4-BE49-F238E27FC236}">
                    <a16:creationId xmlns:a16="http://schemas.microsoft.com/office/drawing/2014/main" id="{BEC20078-842A-4321-8C94-6EC7EB33D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68814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274">
                <a:extLst>
                  <a:ext uri="{FF2B5EF4-FFF2-40B4-BE49-F238E27FC236}">
                    <a16:creationId xmlns:a16="http://schemas.microsoft.com/office/drawing/2014/main" id="{7E89FDB5-EC65-46AA-A5CA-9D0783B4E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78332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275">
                <a:extLst>
                  <a:ext uri="{FF2B5EF4-FFF2-40B4-BE49-F238E27FC236}">
                    <a16:creationId xmlns:a16="http://schemas.microsoft.com/office/drawing/2014/main" id="{2F244ED4-0051-4E68-A0A5-9D86A6E166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83091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276">
                <a:extLst>
                  <a:ext uri="{FF2B5EF4-FFF2-40B4-BE49-F238E27FC236}">
                    <a16:creationId xmlns:a16="http://schemas.microsoft.com/office/drawing/2014/main" id="{11476AC7-B3D4-4E6B-8E9C-8AEF44707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91022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277">
                <a:extLst>
                  <a:ext uri="{FF2B5EF4-FFF2-40B4-BE49-F238E27FC236}">
                    <a16:creationId xmlns:a16="http://schemas.microsoft.com/office/drawing/2014/main" id="{80E7B356-90CE-4452-BD1F-0E24832B2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895781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278">
                <a:extLst>
                  <a:ext uri="{FF2B5EF4-FFF2-40B4-BE49-F238E27FC236}">
                    <a16:creationId xmlns:a16="http://schemas.microsoft.com/office/drawing/2014/main" id="{7D4AC568-D939-417B-A028-99656851E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905299"/>
                <a:ext cx="15863" cy="14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279">
                <a:extLst>
                  <a:ext uri="{FF2B5EF4-FFF2-40B4-BE49-F238E27FC236}">
                    <a16:creationId xmlns:a16="http://schemas.microsoft.com/office/drawing/2014/main" id="{D0B3EE4A-CAFC-47AC-9EEF-6545C28423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1906885"/>
                <a:ext cx="15863" cy="207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81">
                <a:extLst>
                  <a:ext uri="{FF2B5EF4-FFF2-40B4-BE49-F238E27FC236}">
                    <a16:creationId xmlns:a16="http://schemas.microsoft.com/office/drawing/2014/main" id="{294F0CEB-29AE-48BA-9D9F-83A699014F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27267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82">
                <a:extLst>
                  <a:ext uri="{FF2B5EF4-FFF2-40B4-BE49-F238E27FC236}">
                    <a16:creationId xmlns:a16="http://schemas.microsoft.com/office/drawing/2014/main" id="{1FD54BA4-BDC1-416C-9099-E16C748858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32025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283">
                <a:extLst>
                  <a:ext uri="{FF2B5EF4-FFF2-40B4-BE49-F238E27FC236}">
                    <a16:creationId xmlns:a16="http://schemas.microsoft.com/office/drawing/2014/main" id="{002019C5-5FF7-401B-99F4-7AC6370CE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39957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84">
                <a:extLst>
                  <a:ext uri="{FF2B5EF4-FFF2-40B4-BE49-F238E27FC236}">
                    <a16:creationId xmlns:a16="http://schemas.microsoft.com/office/drawing/2014/main" id="{241F848D-3039-47A7-A15C-AF76DF33A3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44716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85">
                <a:extLst>
                  <a:ext uri="{FF2B5EF4-FFF2-40B4-BE49-F238E27FC236}">
                    <a16:creationId xmlns:a16="http://schemas.microsoft.com/office/drawing/2014/main" id="{732E3843-1FC8-47E6-8136-AF1D9112B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49475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86">
                <a:extLst>
                  <a:ext uri="{FF2B5EF4-FFF2-40B4-BE49-F238E27FC236}">
                    <a16:creationId xmlns:a16="http://schemas.microsoft.com/office/drawing/2014/main" id="{1AF9B03B-BC91-4EE3-AB13-00B8EBF69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57406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87">
                <a:extLst>
                  <a:ext uri="{FF2B5EF4-FFF2-40B4-BE49-F238E27FC236}">
                    <a16:creationId xmlns:a16="http://schemas.microsoft.com/office/drawing/2014/main" id="{7DE7ADEC-8AE4-4EE9-9CAD-DC21632613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60579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288">
                <a:extLst>
                  <a:ext uri="{FF2B5EF4-FFF2-40B4-BE49-F238E27FC236}">
                    <a16:creationId xmlns:a16="http://schemas.microsoft.com/office/drawing/2014/main" id="{2347A6D0-5F21-480E-84CA-B07DBD8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6851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289">
                <a:extLst>
                  <a:ext uri="{FF2B5EF4-FFF2-40B4-BE49-F238E27FC236}">
                    <a16:creationId xmlns:a16="http://schemas.microsoft.com/office/drawing/2014/main" id="{3F67C433-BB8D-426F-B2FB-4BA88617E8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73270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290">
                <a:extLst>
                  <a:ext uri="{FF2B5EF4-FFF2-40B4-BE49-F238E27FC236}">
                    <a16:creationId xmlns:a16="http://schemas.microsoft.com/office/drawing/2014/main" id="{34B6783A-28BF-46FA-A2E5-33993FF2A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82787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291">
                <a:extLst>
                  <a:ext uri="{FF2B5EF4-FFF2-40B4-BE49-F238E27FC236}">
                    <a16:creationId xmlns:a16="http://schemas.microsoft.com/office/drawing/2014/main" id="{19A9F7AC-CD1E-43BB-A681-86F53768A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87546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292">
                <a:extLst>
                  <a:ext uri="{FF2B5EF4-FFF2-40B4-BE49-F238E27FC236}">
                    <a16:creationId xmlns:a16="http://schemas.microsoft.com/office/drawing/2014/main" id="{FB0ADE7F-7EF5-44D9-A85F-3901AFB3F5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795478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293">
                <a:extLst>
                  <a:ext uri="{FF2B5EF4-FFF2-40B4-BE49-F238E27FC236}">
                    <a16:creationId xmlns:a16="http://schemas.microsoft.com/office/drawing/2014/main" id="{09FC67BF-2486-403C-800C-C432E5316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00237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294">
                <a:extLst>
                  <a:ext uri="{FF2B5EF4-FFF2-40B4-BE49-F238E27FC236}">
                    <a16:creationId xmlns:a16="http://schemas.microsoft.com/office/drawing/2014/main" id="{1536408E-75DF-4475-BEE0-C05C5CFBD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04996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Picture 295">
                <a:extLst>
                  <a:ext uri="{FF2B5EF4-FFF2-40B4-BE49-F238E27FC236}">
                    <a16:creationId xmlns:a16="http://schemas.microsoft.com/office/drawing/2014/main" id="{26BFE863-2557-4711-8099-4C9E83BCB4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1134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7" name="Picture 296">
                <a:extLst>
                  <a:ext uri="{FF2B5EF4-FFF2-40B4-BE49-F238E27FC236}">
                    <a16:creationId xmlns:a16="http://schemas.microsoft.com/office/drawing/2014/main" id="{AB557274-9E14-44EB-912F-E183716507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16100"/>
                <a:ext cx="15863" cy="19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297">
                <a:extLst>
                  <a:ext uri="{FF2B5EF4-FFF2-40B4-BE49-F238E27FC236}">
                    <a16:creationId xmlns:a16="http://schemas.microsoft.com/office/drawing/2014/main" id="{5F1CEA29-A7AD-4E0B-93BA-19E4301D2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24031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298">
                <a:extLst>
                  <a:ext uri="{FF2B5EF4-FFF2-40B4-BE49-F238E27FC236}">
                    <a16:creationId xmlns:a16="http://schemas.microsoft.com/office/drawing/2014/main" id="{F92D46DC-4851-47FE-9917-B61A70158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28790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299">
                <a:extLst>
                  <a:ext uri="{FF2B5EF4-FFF2-40B4-BE49-F238E27FC236}">
                    <a16:creationId xmlns:a16="http://schemas.microsoft.com/office/drawing/2014/main" id="{EE869687-5EBD-4E0B-9C61-7F9B9AB62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38308"/>
                <a:ext cx="15863" cy="14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300">
                <a:extLst>
                  <a:ext uri="{FF2B5EF4-FFF2-40B4-BE49-F238E27FC236}">
                    <a16:creationId xmlns:a16="http://schemas.microsoft.com/office/drawing/2014/main" id="{39040579-D06E-40E8-AD0E-E9D5DEEA4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41481"/>
                <a:ext cx="15863" cy="20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301">
                <a:extLst>
                  <a:ext uri="{FF2B5EF4-FFF2-40B4-BE49-F238E27FC236}">
                    <a16:creationId xmlns:a16="http://schemas.microsoft.com/office/drawing/2014/main" id="{BD77435A-93EF-484C-B3C8-40BC15B8DF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50999"/>
                <a:ext cx="15863" cy="1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302">
                <a:extLst>
                  <a:ext uri="{FF2B5EF4-FFF2-40B4-BE49-F238E27FC236}">
                    <a16:creationId xmlns:a16="http://schemas.microsoft.com/office/drawing/2014/main" id="{49946802-CBED-4A5A-B0E5-E46B570D4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796" y="2852585"/>
                <a:ext cx="15863" cy="20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8" name="Freeform 417">
                <a:extLst>
                  <a:ext uri="{FF2B5EF4-FFF2-40B4-BE49-F238E27FC236}">
                    <a16:creationId xmlns:a16="http://schemas.microsoft.com/office/drawing/2014/main" id="{640EE533-9A64-4F19-996C-628128233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648" y="1684802"/>
                <a:ext cx="970821" cy="847090"/>
              </a:xfrm>
              <a:custGeom>
                <a:avLst/>
                <a:gdLst>
                  <a:gd name="T0" fmla="*/ 533 w 612"/>
                  <a:gd name="T1" fmla="*/ 400 h 534"/>
                  <a:gd name="T2" fmla="*/ 612 w 612"/>
                  <a:gd name="T3" fmla="*/ 267 h 534"/>
                  <a:gd name="T4" fmla="*/ 533 w 612"/>
                  <a:gd name="T5" fmla="*/ 133 h 534"/>
                  <a:gd name="T6" fmla="*/ 454 w 612"/>
                  <a:gd name="T7" fmla="*/ 0 h 534"/>
                  <a:gd name="T8" fmla="*/ 0 w 612"/>
                  <a:gd name="T9" fmla="*/ 0 h 534"/>
                  <a:gd name="T10" fmla="*/ 0 w 612"/>
                  <a:gd name="T11" fmla="*/ 534 h 534"/>
                  <a:gd name="T12" fmla="*/ 454 w 612"/>
                  <a:gd name="T13" fmla="*/ 534 h 534"/>
                  <a:gd name="T14" fmla="*/ 533 w 612"/>
                  <a:gd name="T15" fmla="*/ 400 h 5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12" h="534">
                    <a:moveTo>
                      <a:pt x="533" y="400"/>
                    </a:moveTo>
                    <a:lnTo>
                      <a:pt x="612" y="267"/>
                    </a:lnTo>
                    <a:lnTo>
                      <a:pt x="533" y="133"/>
                    </a:lnTo>
                    <a:lnTo>
                      <a:pt x="454" y="0"/>
                    </a:lnTo>
                    <a:lnTo>
                      <a:pt x="0" y="0"/>
                    </a:lnTo>
                    <a:lnTo>
                      <a:pt x="0" y="534"/>
                    </a:lnTo>
                    <a:lnTo>
                      <a:pt x="454" y="534"/>
                    </a:lnTo>
                    <a:lnTo>
                      <a:pt x="533" y="40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67252">
                  <a:defRPr/>
                </a:pPr>
                <a:endParaRPr lang="en-US" sz="1904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 418">
                <a:extLst>
                  <a:ext uri="{FF2B5EF4-FFF2-40B4-BE49-F238E27FC236}">
                    <a16:creationId xmlns:a16="http://schemas.microsoft.com/office/drawing/2014/main" id="{496DFB1E-C121-4530-9E9F-6ED57E0E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9389" y="1684802"/>
                <a:ext cx="3945150" cy="847090"/>
              </a:xfrm>
              <a:custGeom>
                <a:avLst/>
                <a:gdLst>
                  <a:gd name="T0" fmla="*/ 0 w 2487"/>
                  <a:gd name="T1" fmla="*/ 0 h 534"/>
                  <a:gd name="T2" fmla="*/ 69 w 2487"/>
                  <a:gd name="T3" fmla="*/ 112 h 534"/>
                  <a:gd name="T4" fmla="*/ 150 w 2487"/>
                  <a:gd name="T5" fmla="*/ 246 h 534"/>
                  <a:gd name="T6" fmla="*/ 162 w 2487"/>
                  <a:gd name="T7" fmla="*/ 267 h 534"/>
                  <a:gd name="T8" fmla="*/ 150 w 2487"/>
                  <a:gd name="T9" fmla="*/ 288 h 534"/>
                  <a:gd name="T10" fmla="*/ 69 w 2487"/>
                  <a:gd name="T11" fmla="*/ 421 h 534"/>
                  <a:gd name="T12" fmla="*/ 0 w 2487"/>
                  <a:gd name="T13" fmla="*/ 534 h 534"/>
                  <a:gd name="T14" fmla="*/ 0 w 2487"/>
                  <a:gd name="T15" fmla="*/ 534 h 534"/>
                  <a:gd name="T16" fmla="*/ 2487 w 2487"/>
                  <a:gd name="T17" fmla="*/ 534 h 534"/>
                  <a:gd name="T18" fmla="*/ 2487 w 2487"/>
                  <a:gd name="T19" fmla="*/ 0 h 534"/>
                  <a:gd name="T20" fmla="*/ 0 w 2487"/>
                  <a:gd name="T21" fmla="*/ 0 h 5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7" h="534">
                    <a:moveTo>
                      <a:pt x="0" y="0"/>
                    </a:moveTo>
                    <a:lnTo>
                      <a:pt x="69" y="112"/>
                    </a:lnTo>
                    <a:lnTo>
                      <a:pt x="150" y="246"/>
                    </a:lnTo>
                    <a:lnTo>
                      <a:pt x="162" y="267"/>
                    </a:lnTo>
                    <a:lnTo>
                      <a:pt x="150" y="288"/>
                    </a:lnTo>
                    <a:lnTo>
                      <a:pt x="69" y="421"/>
                    </a:lnTo>
                    <a:lnTo>
                      <a:pt x="0" y="534"/>
                    </a:lnTo>
                    <a:lnTo>
                      <a:pt x="2487" y="534"/>
                    </a:lnTo>
                    <a:lnTo>
                      <a:pt x="248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67252">
                  <a:defRPr/>
                </a:pPr>
                <a:endParaRPr lang="en-US" sz="1904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 421">
                <a:extLst>
                  <a:ext uri="{FF2B5EF4-FFF2-40B4-BE49-F238E27FC236}">
                    <a16:creationId xmlns:a16="http://schemas.microsoft.com/office/drawing/2014/main" id="{3C32470E-ED02-4169-B36C-85CCAF4D0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648" y="2632088"/>
                <a:ext cx="970821" cy="845503"/>
              </a:xfrm>
              <a:custGeom>
                <a:avLst/>
                <a:gdLst>
                  <a:gd name="T0" fmla="*/ 533 w 612"/>
                  <a:gd name="T1" fmla="*/ 399 h 533"/>
                  <a:gd name="T2" fmla="*/ 612 w 612"/>
                  <a:gd name="T3" fmla="*/ 266 h 533"/>
                  <a:gd name="T4" fmla="*/ 533 w 612"/>
                  <a:gd name="T5" fmla="*/ 132 h 533"/>
                  <a:gd name="T6" fmla="*/ 454 w 612"/>
                  <a:gd name="T7" fmla="*/ 0 h 533"/>
                  <a:gd name="T8" fmla="*/ 0 w 612"/>
                  <a:gd name="T9" fmla="*/ 0 h 533"/>
                  <a:gd name="T10" fmla="*/ 0 w 612"/>
                  <a:gd name="T11" fmla="*/ 533 h 533"/>
                  <a:gd name="T12" fmla="*/ 454 w 612"/>
                  <a:gd name="T13" fmla="*/ 533 h 533"/>
                  <a:gd name="T14" fmla="*/ 533 w 612"/>
                  <a:gd name="T15" fmla="*/ 399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12" h="533">
                    <a:moveTo>
                      <a:pt x="533" y="399"/>
                    </a:moveTo>
                    <a:lnTo>
                      <a:pt x="612" y="266"/>
                    </a:lnTo>
                    <a:lnTo>
                      <a:pt x="533" y="132"/>
                    </a:lnTo>
                    <a:lnTo>
                      <a:pt x="454" y="0"/>
                    </a:lnTo>
                    <a:lnTo>
                      <a:pt x="0" y="0"/>
                    </a:lnTo>
                    <a:lnTo>
                      <a:pt x="0" y="533"/>
                    </a:lnTo>
                    <a:lnTo>
                      <a:pt x="454" y="533"/>
                    </a:lnTo>
                    <a:lnTo>
                      <a:pt x="533" y="399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67252">
                  <a:defRPr/>
                </a:pPr>
                <a:endParaRPr lang="en-US" sz="1904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 422">
                <a:extLst>
                  <a:ext uri="{FF2B5EF4-FFF2-40B4-BE49-F238E27FC236}">
                    <a16:creationId xmlns:a16="http://schemas.microsoft.com/office/drawing/2014/main" id="{992F1CE4-CCA5-494F-A282-ACDBF16B7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9389" y="2632088"/>
                <a:ext cx="3945150" cy="845503"/>
              </a:xfrm>
              <a:custGeom>
                <a:avLst/>
                <a:gdLst>
                  <a:gd name="T0" fmla="*/ 0 w 2487"/>
                  <a:gd name="T1" fmla="*/ 0 h 533"/>
                  <a:gd name="T2" fmla="*/ 69 w 2487"/>
                  <a:gd name="T3" fmla="*/ 112 h 533"/>
                  <a:gd name="T4" fmla="*/ 150 w 2487"/>
                  <a:gd name="T5" fmla="*/ 246 h 533"/>
                  <a:gd name="T6" fmla="*/ 162 w 2487"/>
                  <a:gd name="T7" fmla="*/ 266 h 533"/>
                  <a:gd name="T8" fmla="*/ 150 w 2487"/>
                  <a:gd name="T9" fmla="*/ 286 h 533"/>
                  <a:gd name="T10" fmla="*/ 69 w 2487"/>
                  <a:gd name="T11" fmla="*/ 420 h 533"/>
                  <a:gd name="T12" fmla="*/ 0 w 2487"/>
                  <a:gd name="T13" fmla="*/ 533 h 533"/>
                  <a:gd name="T14" fmla="*/ 0 w 2487"/>
                  <a:gd name="T15" fmla="*/ 533 h 533"/>
                  <a:gd name="T16" fmla="*/ 2487 w 2487"/>
                  <a:gd name="T17" fmla="*/ 533 h 533"/>
                  <a:gd name="T18" fmla="*/ 2487 w 2487"/>
                  <a:gd name="T19" fmla="*/ 0 h 533"/>
                  <a:gd name="T20" fmla="*/ 0 w 2487"/>
                  <a:gd name="T21" fmla="*/ 0 h 5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7" h="533">
                    <a:moveTo>
                      <a:pt x="0" y="0"/>
                    </a:moveTo>
                    <a:lnTo>
                      <a:pt x="69" y="112"/>
                    </a:lnTo>
                    <a:lnTo>
                      <a:pt x="150" y="246"/>
                    </a:lnTo>
                    <a:lnTo>
                      <a:pt x="162" y="266"/>
                    </a:lnTo>
                    <a:lnTo>
                      <a:pt x="150" y="286"/>
                    </a:lnTo>
                    <a:lnTo>
                      <a:pt x="69" y="420"/>
                    </a:lnTo>
                    <a:lnTo>
                      <a:pt x="0" y="533"/>
                    </a:lnTo>
                    <a:lnTo>
                      <a:pt x="2487" y="533"/>
                    </a:lnTo>
                    <a:lnTo>
                      <a:pt x="248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67252">
                  <a:defRPr/>
                </a:pPr>
                <a:endParaRPr lang="en-US" sz="1904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1" name="Google Shape;7782;p148">
                <a:extLst>
                  <a:ext uri="{FF2B5EF4-FFF2-40B4-BE49-F238E27FC236}">
                    <a16:creationId xmlns:a16="http://schemas.microsoft.com/office/drawing/2014/main" id="{62B5B72B-8B7E-44C6-A076-3F0E520F0C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6062" y="1828160"/>
                <a:ext cx="641350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01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Google Shape;7783;p148">
                <a:extLst>
                  <a:ext uri="{FF2B5EF4-FFF2-40B4-BE49-F238E27FC236}">
                    <a16:creationId xmlns:a16="http://schemas.microsoft.com/office/drawing/2014/main" id="{2EAB99AD-FB37-4048-89AC-B8D07DFE20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837" y="2739934"/>
                <a:ext cx="641350" cy="611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02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Google Shape;7786;p148">
                <a:extLst>
                  <a:ext uri="{FF2B5EF4-FFF2-40B4-BE49-F238E27FC236}">
                    <a16:creationId xmlns:a16="http://schemas.microsoft.com/office/drawing/2014/main" id="{EFA84833-18CE-4139-A5A4-3A2C207966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6634" y="1857967"/>
                <a:ext cx="2384379" cy="50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900"/>
                  <a:buNone/>
                  <a:defRPr/>
                </a:pPr>
                <a:r>
                  <a:rPr lang="en-US" altLang="en-US" sz="1692" b="1" dirty="0" err="1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Gobierno</a:t>
                </a:r>
                <a:r>
                  <a:rPr lang="en-US" altLang="en-US" sz="1692" b="1" dirty="0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</a:t>
                </a:r>
                <a:r>
                  <a:rPr lang="en-US" altLang="en-US" sz="1692" b="1" dirty="0" err="1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Intermedio</a:t>
                </a:r>
                <a:endParaRPr lang="en-US" altLang="en-US" sz="3385" b="1" dirty="0">
                  <a:solidFill>
                    <a:srgbClr val="000000"/>
                  </a:solidFill>
                  <a:latin typeface="Arial" panose="020B0604020202020204" pitchFamily="34" charset="0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Google Shape;7788;p148">
                <a:extLst>
                  <a:ext uri="{FF2B5EF4-FFF2-40B4-BE49-F238E27FC236}">
                    <a16:creationId xmlns:a16="http://schemas.microsoft.com/office/drawing/2014/main" id="{BF984F0D-CDA7-48D2-9972-09332B6C56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8501" y="2764612"/>
                <a:ext cx="2764516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900"/>
                  <a:buNone/>
                  <a:defRPr/>
                </a:pPr>
                <a:r>
                  <a:rPr lang="en-US" altLang="en-US" sz="1692" b="1" dirty="0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Nueva </a:t>
                </a:r>
                <a:r>
                  <a:rPr lang="en-US" altLang="en-US" sz="1692" b="1" dirty="0" err="1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Arquitectura</a:t>
                </a:r>
                <a:r>
                  <a:rPr lang="en-US" altLang="en-US" sz="1692" b="1" dirty="0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</a:t>
                </a:r>
                <a:r>
                  <a:rPr lang="en-US" altLang="en-US" sz="1692" b="1" dirty="0" err="1">
                    <a:solidFill>
                      <a:srgbClr val="FFFFFF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Institucional</a:t>
                </a:r>
                <a:endParaRPr lang="en-US" altLang="en-US" sz="3385" b="1" dirty="0">
                  <a:solidFill>
                    <a:srgbClr val="000000"/>
                  </a:solidFill>
                  <a:latin typeface="Arial" panose="020B0604020202020204" pitchFamily="34" charset="0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5C47F95-6078-4F20-8AAF-3F3EBE5A2A27}"/>
                </a:ext>
              </a:extLst>
            </p:cNvPr>
            <p:cNvGrpSpPr/>
            <p:nvPr/>
          </p:nvGrpSpPr>
          <p:grpSpPr>
            <a:xfrm>
              <a:off x="1695560" y="3643156"/>
              <a:ext cx="7046172" cy="2731702"/>
              <a:chOff x="1343076" y="3412421"/>
              <a:chExt cx="6889652" cy="2659917"/>
            </a:xfrm>
          </p:grpSpPr>
          <p:sp>
            <p:nvSpPr>
              <p:cNvPr id="464" name="Google Shape;877;p37">
                <a:extLst>
                  <a:ext uri="{FF2B5EF4-FFF2-40B4-BE49-F238E27FC236}">
                    <a16:creationId xmlns:a16="http://schemas.microsoft.com/office/drawing/2014/main" id="{F80DCE55-10DC-48FE-AA5A-007BC416F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023" y="3982593"/>
                <a:ext cx="1409726" cy="759787"/>
              </a:xfrm>
              <a:custGeom>
                <a:avLst/>
                <a:gdLst>
                  <a:gd name="T0" fmla="*/ 1308100 w 1078"/>
                  <a:gd name="T1" fmla="*/ 1068388 h 673"/>
                  <a:gd name="T2" fmla="*/ 0 w 1078"/>
                  <a:gd name="T3" fmla="*/ 1068388 h 673"/>
                  <a:gd name="T4" fmla="*/ 0 w 1078"/>
                  <a:gd name="T5" fmla="*/ 0 h 673"/>
                  <a:gd name="T6" fmla="*/ 1308100 w 1078"/>
                  <a:gd name="T7" fmla="*/ 0 h 673"/>
                  <a:gd name="T8" fmla="*/ 1711325 w 1078"/>
                  <a:gd name="T9" fmla="*/ 534988 h 673"/>
                  <a:gd name="T10" fmla="*/ 1308100 w 1078"/>
                  <a:gd name="T11" fmla="*/ 1068388 h 6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8" h="673" extrusionOk="0">
                    <a:moveTo>
                      <a:pt x="824" y="673"/>
                    </a:moveTo>
                    <a:lnTo>
                      <a:pt x="0" y="673"/>
                    </a:lnTo>
                    <a:lnTo>
                      <a:pt x="0" y="0"/>
                    </a:lnTo>
                    <a:lnTo>
                      <a:pt x="824" y="0"/>
                    </a:lnTo>
                    <a:lnTo>
                      <a:pt x="1078" y="337"/>
                    </a:lnTo>
                    <a:lnTo>
                      <a:pt x="824" y="67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5" name="Google Shape;878;p37">
                <a:extLst>
                  <a:ext uri="{FF2B5EF4-FFF2-40B4-BE49-F238E27FC236}">
                    <a16:creationId xmlns:a16="http://schemas.microsoft.com/office/drawing/2014/main" id="{DE95BFF0-BC3B-4334-98E8-F1FECF43B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823" y="3989453"/>
                <a:ext cx="1409726" cy="759787"/>
              </a:xfrm>
              <a:custGeom>
                <a:avLst/>
                <a:gdLst>
                  <a:gd name="T0" fmla="*/ 1306513 w 1078"/>
                  <a:gd name="T1" fmla="*/ 1068388 h 673"/>
                  <a:gd name="T2" fmla="*/ 0 w 1078"/>
                  <a:gd name="T3" fmla="*/ 1068388 h 673"/>
                  <a:gd name="T4" fmla="*/ 0 w 1078"/>
                  <a:gd name="T5" fmla="*/ 0 h 673"/>
                  <a:gd name="T6" fmla="*/ 1306513 w 1078"/>
                  <a:gd name="T7" fmla="*/ 0 h 673"/>
                  <a:gd name="T8" fmla="*/ 1711325 w 1078"/>
                  <a:gd name="T9" fmla="*/ 534988 h 673"/>
                  <a:gd name="T10" fmla="*/ 1306513 w 1078"/>
                  <a:gd name="T11" fmla="*/ 1068388 h 6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8" h="673" extrusionOk="0">
                    <a:moveTo>
                      <a:pt x="823" y="673"/>
                    </a:moveTo>
                    <a:lnTo>
                      <a:pt x="0" y="673"/>
                    </a:lnTo>
                    <a:lnTo>
                      <a:pt x="0" y="0"/>
                    </a:lnTo>
                    <a:lnTo>
                      <a:pt x="823" y="0"/>
                    </a:lnTo>
                    <a:lnTo>
                      <a:pt x="1078" y="337"/>
                    </a:lnTo>
                    <a:lnTo>
                      <a:pt x="823" y="673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6" name="Google Shape;879;p37">
                <a:extLst>
                  <a:ext uri="{FF2B5EF4-FFF2-40B4-BE49-F238E27FC236}">
                    <a16:creationId xmlns:a16="http://schemas.microsoft.com/office/drawing/2014/main" id="{6B2E0DCE-9CC2-4359-BAEE-7BE47D729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6555" y="3982593"/>
                <a:ext cx="1409726" cy="759787"/>
              </a:xfrm>
              <a:custGeom>
                <a:avLst/>
                <a:gdLst>
                  <a:gd name="T0" fmla="*/ 1306513 w 1078"/>
                  <a:gd name="T1" fmla="*/ 1068388 h 673"/>
                  <a:gd name="T2" fmla="*/ 0 w 1078"/>
                  <a:gd name="T3" fmla="*/ 1068388 h 673"/>
                  <a:gd name="T4" fmla="*/ 0 w 1078"/>
                  <a:gd name="T5" fmla="*/ 0 h 673"/>
                  <a:gd name="T6" fmla="*/ 1306513 w 1078"/>
                  <a:gd name="T7" fmla="*/ 0 h 673"/>
                  <a:gd name="T8" fmla="*/ 1711325 w 1078"/>
                  <a:gd name="T9" fmla="*/ 534988 h 673"/>
                  <a:gd name="T10" fmla="*/ 1306513 w 1078"/>
                  <a:gd name="T11" fmla="*/ 1068388 h 6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8" h="673" extrusionOk="0">
                    <a:moveTo>
                      <a:pt x="823" y="673"/>
                    </a:moveTo>
                    <a:lnTo>
                      <a:pt x="0" y="673"/>
                    </a:lnTo>
                    <a:lnTo>
                      <a:pt x="0" y="0"/>
                    </a:lnTo>
                    <a:lnTo>
                      <a:pt x="823" y="0"/>
                    </a:lnTo>
                    <a:lnTo>
                      <a:pt x="1078" y="337"/>
                    </a:lnTo>
                    <a:lnTo>
                      <a:pt x="823" y="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7" name="Google Shape;880;p37">
                <a:extLst>
                  <a:ext uri="{FF2B5EF4-FFF2-40B4-BE49-F238E27FC236}">
                    <a16:creationId xmlns:a16="http://schemas.microsoft.com/office/drawing/2014/main" id="{BDE07A27-BD77-4FAE-A488-97D713BC4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8769" y="3982593"/>
                <a:ext cx="1408418" cy="759787"/>
              </a:xfrm>
              <a:custGeom>
                <a:avLst/>
                <a:gdLst>
                  <a:gd name="T0" fmla="*/ 1306513 w 1077"/>
                  <a:gd name="T1" fmla="*/ 1068388 h 673"/>
                  <a:gd name="T2" fmla="*/ 0 w 1077"/>
                  <a:gd name="T3" fmla="*/ 1068388 h 673"/>
                  <a:gd name="T4" fmla="*/ 0 w 1077"/>
                  <a:gd name="T5" fmla="*/ 0 h 673"/>
                  <a:gd name="T6" fmla="*/ 1306513 w 1077"/>
                  <a:gd name="T7" fmla="*/ 0 h 673"/>
                  <a:gd name="T8" fmla="*/ 1709738 w 1077"/>
                  <a:gd name="T9" fmla="*/ 534988 h 673"/>
                  <a:gd name="T10" fmla="*/ 1306513 w 1077"/>
                  <a:gd name="T11" fmla="*/ 1068388 h 6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7" h="673" extrusionOk="0">
                    <a:moveTo>
                      <a:pt x="823" y="673"/>
                    </a:moveTo>
                    <a:lnTo>
                      <a:pt x="0" y="673"/>
                    </a:lnTo>
                    <a:lnTo>
                      <a:pt x="0" y="0"/>
                    </a:lnTo>
                    <a:lnTo>
                      <a:pt x="823" y="0"/>
                    </a:lnTo>
                    <a:lnTo>
                      <a:pt x="1077" y="337"/>
                    </a:lnTo>
                    <a:lnTo>
                      <a:pt x="823" y="67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2" name="Google Shape;889;p37">
                <a:extLst>
                  <a:ext uri="{FF2B5EF4-FFF2-40B4-BE49-F238E27FC236}">
                    <a16:creationId xmlns:a16="http://schemas.microsoft.com/office/drawing/2014/main" id="{EE42F981-9820-4146-86B4-17201F5A6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081" y="5289719"/>
                <a:ext cx="580157" cy="555446"/>
              </a:xfrm>
              <a:custGeom>
                <a:avLst/>
                <a:gdLst>
                  <a:gd name="T0" fmla="*/ 318877 w 219"/>
                  <a:gd name="T1" fmla="*/ 1004888 h 261"/>
                  <a:gd name="T2" fmla="*/ 318877 w 219"/>
                  <a:gd name="T3" fmla="*/ 935585 h 261"/>
                  <a:gd name="T4" fmla="*/ 564759 w 219"/>
                  <a:gd name="T5" fmla="*/ 881683 h 261"/>
                  <a:gd name="T6" fmla="*/ 284300 w 219"/>
                  <a:gd name="T7" fmla="*/ 881683 h 261"/>
                  <a:gd name="T8" fmla="*/ 530182 w 219"/>
                  <a:gd name="T9" fmla="*/ 916335 h 261"/>
                  <a:gd name="T10" fmla="*/ 411083 w 219"/>
                  <a:gd name="T11" fmla="*/ 496669 h 261"/>
                  <a:gd name="T12" fmla="*/ 422608 w 219"/>
                  <a:gd name="T13" fmla="*/ 823931 h 261"/>
                  <a:gd name="T14" fmla="*/ 426450 w 219"/>
                  <a:gd name="T15" fmla="*/ 823931 h 261"/>
                  <a:gd name="T16" fmla="*/ 457186 w 219"/>
                  <a:gd name="T17" fmla="*/ 496669 h 261"/>
                  <a:gd name="T18" fmla="*/ 307352 w 219"/>
                  <a:gd name="T19" fmla="*/ 462017 h 261"/>
                  <a:gd name="T20" fmla="*/ 307352 w 219"/>
                  <a:gd name="T21" fmla="*/ 361914 h 261"/>
                  <a:gd name="T22" fmla="*/ 491763 w 219"/>
                  <a:gd name="T23" fmla="*/ 411966 h 261"/>
                  <a:gd name="T24" fmla="*/ 591652 w 219"/>
                  <a:gd name="T25" fmla="*/ 411966 h 261"/>
                  <a:gd name="T26" fmla="*/ 145992 w 219"/>
                  <a:gd name="T27" fmla="*/ 319562 h 261"/>
                  <a:gd name="T28" fmla="*/ 288142 w 219"/>
                  <a:gd name="T29" fmla="*/ 789280 h 261"/>
                  <a:gd name="T30" fmla="*/ 357296 w 219"/>
                  <a:gd name="T31" fmla="*/ 496669 h 261"/>
                  <a:gd name="T32" fmla="*/ 222830 w 219"/>
                  <a:gd name="T33" fmla="*/ 411966 h 261"/>
                  <a:gd name="T34" fmla="*/ 391873 w 219"/>
                  <a:gd name="T35" fmla="*/ 411966 h 261"/>
                  <a:gd name="T36" fmla="*/ 411083 w 219"/>
                  <a:gd name="T37" fmla="*/ 462017 h 261"/>
                  <a:gd name="T38" fmla="*/ 457186 w 219"/>
                  <a:gd name="T39" fmla="*/ 411966 h 261"/>
                  <a:gd name="T40" fmla="*/ 599336 w 219"/>
                  <a:gd name="T41" fmla="*/ 354213 h 261"/>
                  <a:gd name="T42" fmla="*/ 541707 w 219"/>
                  <a:gd name="T43" fmla="*/ 496669 h 261"/>
                  <a:gd name="T44" fmla="*/ 510972 w 219"/>
                  <a:gd name="T45" fmla="*/ 823931 h 261"/>
                  <a:gd name="T46" fmla="*/ 672332 w 219"/>
                  <a:gd name="T47" fmla="*/ 515920 h 261"/>
                  <a:gd name="T48" fmla="*/ 422608 w 219"/>
                  <a:gd name="T49" fmla="*/ 0 h 261"/>
                  <a:gd name="T50" fmla="*/ 391873 w 219"/>
                  <a:gd name="T51" fmla="*/ 88553 h 261"/>
                  <a:gd name="T52" fmla="*/ 453344 w 219"/>
                  <a:gd name="T53" fmla="*/ 88553 h 261"/>
                  <a:gd name="T54" fmla="*/ 610861 w 219"/>
                  <a:gd name="T55" fmla="*/ 38501 h 261"/>
                  <a:gd name="T56" fmla="*/ 541707 w 219"/>
                  <a:gd name="T57" fmla="*/ 100104 h 261"/>
                  <a:gd name="T58" fmla="*/ 595494 w 219"/>
                  <a:gd name="T59" fmla="*/ 130905 h 261"/>
                  <a:gd name="T60" fmla="*/ 753011 w 219"/>
                  <a:gd name="T61" fmla="*/ 134755 h 261"/>
                  <a:gd name="T62" fmla="*/ 664648 w 219"/>
                  <a:gd name="T63" fmla="*/ 169406 h 261"/>
                  <a:gd name="T64" fmla="*/ 706909 w 219"/>
                  <a:gd name="T65" fmla="*/ 215608 h 261"/>
                  <a:gd name="T66" fmla="*/ 841375 w 219"/>
                  <a:gd name="T67" fmla="*/ 292611 h 261"/>
                  <a:gd name="T68" fmla="*/ 749170 w 219"/>
                  <a:gd name="T69" fmla="*/ 281061 h 261"/>
                  <a:gd name="T70" fmla="*/ 760695 w 219"/>
                  <a:gd name="T71" fmla="*/ 338813 h 261"/>
                  <a:gd name="T72" fmla="*/ 837533 w 219"/>
                  <a:gd name="T73" fmla="*/ 469718 h 261"/>
                  <a:gd name="T74" fmla="*/ 756853 w 219"/>
                  <a:gd name="T75" fmla="*/ 423516 h 261"/>
                  <a:gd name="T76" fmla="*/ 745328 w 219"/>
                  <a:gd name="T77" fmla="*/ 481268 h 261"/>
                  <a:gd name="T78" fmla="*/ 288142 w 219"/>
                  <a:gd name="T79" fmla="*/ 142455 h 261"/>
                  <a:gd name="T80" fmla="*/ 272775 w 219"/>
                  <a:gd name="T81" fmla="*/ 50052 h 261"/>
                  <a:gd name="T82" fmla="*/ 218988 w 219"/>
                  <a:gd name="T83" fmla="*/ 80853 h 261"/>
                  <a:gd name="T84" fmla="*/ 180569 w 219"/>
                  <a:gd name="T85" fmla="*/ 215608 h 261"/>
                  <a:gd name="T86" fmla="*/ 134466 w 219"/>
                  <a:gd name="T87" fmla="*/ 134755 h 261"/>
                  <a:gd name="T88" fmla="*/ 96047 w 219"/>
                  <a:gd name="T89" fmla="*/ 180957 h 261"/>
                  <a:gd name="T90" fmla="*/ 119099 w 219"/>
                  <a:gd name="T91" fmla="*/ 315712 h 261"/>
                  <a:gd name="T92" fmla="*/ 38419 w 219"/>
                  <a:gd name="T93" fmla="*/ 269510 h 261"/>
                  <a:gd name="T94" fmla="*/ 26893 w 219"/>
                  <a:gd name="T95" fmla="*/ 331113 h 261"/>
                  <a:gd name="T96" fmla="*/ 122941 w 219"/>
                  <a:gd name="T97" fmla="*/ 446617 h 261"/>
                  <a:gd name="T98" fmla="*/ 30735 w 219"/>
                  <a:gd name="T99" fmla="*/ 435066 h 261"/>
                  <a:gd name="T100" fmla="*/ 42261 w 219"/>
                  <a:gd name="T101" fmla="*/ 492819 h 26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9" h="261" extrusionOk="0">
                    <a:moveTo>
                      <a:pt x="147" y="252"/>
                    </a:moveTo>
                    <a:cubicBezTo>
                      <a:pt x="147" y="257"/>
                      <a:pt x="143" y="261"/>
                      <a:pt x="138" y="261"/>
                    </a:cubicBezTo>
                    <a:cubicBezTo>
                      <a:pt x="83" y="261"/>
                      <a:pt x="83" y="261"/>
                      <a:pt x="83" y="261"/>
                    </a:cubicBezTo>
                    <a:cubicBezTo>
                      <a:pt x="78" y="261"/>
                      <a:pt x="74" y="257"/>
                      <a:pt x="74" y="252"/>
                    </a:cubicBezTo>
                    <a:cubicBezTo>
                      <a:pt x="74" y="252"/>
                      <a:pt x="74" y="252"/>
                      <a:pt x="74" y="252"/>
                    </a:cubicBezTo>
                    <a:cubicBezTo>
                      <a:pt x="74" y="247"/>
                      <a:pt x="78" y="243"/>
                      <a:pt x="83" y="243"/>
                    </a:cubicBezTo>
                    <a:cubicBezTo>
                      <a:pt x="138" y="243"/>
                      <a:pt x="138" y="243"/>
                      <a:pt x="138" y="243"/>
                    </a:cubicBezTo>
                    <a:cubicBezTo>
                      <a:pt x="143" y="243"/>
                      <a:pt x="147" y="247"/>
                      <a:pt x="147" y="252"/>
                    </a:cubicBezTo>
                    <a:close/>
                    <a:moveTo>
                      <a:pt x="147" y="229"/>
                    </a:moveTo>
                    <a:cubicBezTo>
                      <a:pt x="147" y="224"/>
                      <a:pt x="143" y="219"/>
                      <a:pt x="138" y="219"/>
                    </a:cubicBezTo>
                    <a:cubicBezTo>
                      <a:pt x="83" y="219"/>
                      <a:pt x="83" y="219"/>
                      <a:pt x="83" y="219"/>
                    </a:cubicBezTo>
                    <a:cubicBezTo>
                      <a:pt x="78" y="219"/>
                      <a:pt x="74" y="224"/>
                      <a:pt x="74" y="229"/>
                    </a:cubicBezTo>
                    <a:cubicBezTo>
                      <a:pt x="74" y="229"/>
                      <a:pt x="74" y="229"/>
                      <a:pt x="74" y="229"/>
                    </a:cubicBezTo>
                    <a:cubicBezTo>
                      <a:pt x="74" y="234"/>
                      <a:pt x="78" y="238"/>
                      <a:pt x="83" y="238"/>
                    </a:cubicBezTo>
                    <a:cubicBezTo>
                      <a:pt x="138" y="238"/>
                      <a:pt x="138" y="238"/>
                      <a:pt x="138" y="238"/>
                    </a:cubicBezTo>
                    <a:cubicBezTo>
                      <a:pt x="143" y="238"/>
                      <a:pt x="147" y="234"/>
                      <a:pt x="147" y="229"/>
                    </a:cubicBezTo>
                    <a:close/>
                    <a:moveTo>
                      <a:pt x="119" y="129"/>
                    </a:move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2" y="129"/>
                      <a:pt x="102" y="129"/>
                      <a:pt x="102" y="129"/>
                    </a:cubicBezTo>
                    <a:cubicBezTo>
                      <a:pt x="102" y="214"/>
                      <a:pt x="102" y="214"/>
                      <a:pt x="102" y="214"/>
                    </a:cubicBezTo>
                    <a:cubicBezTo>
                      <a:pt x="104" y="214"/>
                      <a:pt x="107" y="214"/>
                      <a:pt x="110" y="214"/>
                    </a:cubicBezTo>
                    <a:cubicBezTo>
                      <a:pt x="110" y="214"/>
                      <a:pt x="110" y="214"/>
                      <a:pt x="110" y="214"/>
                    </a:cubicBezTo>
                    <a:cubicBezTo>
                      <a:pt x="110" y="214"/>
                      <a:pt x="110" y="214"/>
                      <a:pt x="110" y="214"/>
                    </a:cubicBezTo>
                    <a:cubicBezTo>
                      <a:pt x="110" y="214"/>
                      <a:pt x="111" y="214"/>
                      <a:pt x="111" y="214"/>
                    </a:cubicBezTo>
                    <a:cubicBezTo>
                      <a:pt x="111" y="214"/>
                      <a:pt x="111" y="214"/>
                      <a:pt x="111" y="214"/>
                    </a:cubicBezTo>
                    <a:cubicBezTo>
                      <a:pt x="113" y="214"/>
                      <a:pt x="116" y="214"/>
                      <a:pt x="119" y="214"/>
                    </a:cubicBezTo>
                    <a:lnTo>
                      <a:pt x="119" y="129"/>
                    </a:lnTo>
                    <a:close/>
                    <a:moveTo>
                      <a:pt x="80" y="94"/>
                    </a:moveTo>
                    <a:cubicBezTo>
                      <a:pt x="73" y="94"/>
                      <a:pt x="67" y="100"/>
                      <a:pt x="67" y="107"/>
                    </a:cubicBezTo>
                    <a:cubicBezTo>
                      <a:pt x="67" y="114"/>
                      <a:pt x="73" y="120"/>
                      <a:pt x="80" y="120"/>
                    </a:cubicBezTo>
                    <a:cubicBezTo>
                      <a:pt x="93" y="120"/>
                      <a:pt x="93" y="120"/>
                      <a:pt x="93" y="120"/>
                    </a:cubicBezTo>
                    <a:cubicBezTo>
                      <a:pt x="93" y="107"/>
                      <a:pt x="93" y="107"/>
                      <a:pt x="93" y="107"/>
                    </a:cubicBezTo>
                    <a:cubicBezTo>
                      <a:pt x="93" y="100"/>
                      <a:pt x="87" y="94"/>
                      <a:pt x="80" y="94"/>
                    </a:cubicBezTo>
                    <a:close/>
                    <a:moveTo>
                      <a:pt x="154" y="107"/>
                    </a:moveTo>
                    <a:cubicBezTo>
                      <a:pt x="154" y="100"/>
                      <a:pt x="148" y="94"/>
                      <a:pt x="141" y="94"/>
                    </a:cubicBezTo>
                    <a:cubicBezTo>
                      <a:pt x="133" y="94"/>
                      <a:pt x="128" y="100"/>
                      <a:pt x="128" y="107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41" y="120"/>
                      <a:pt x="141" y="120"/>
                      <a:pt x="141" y="120"/>
                    </a:cubicBezTo>
                    <a:cubicBezTo>
                      <a:pt x="148" y="120"/>
                      <a:pt x="154" y="114"/>
                      <a:pt x="154" y="107"/>
                    </a:cubicBezTo>
                    <a:close/>
                    <a:moveTo>
                      <a:pt x="183" y="83"/>
                    </a:moveTo>
                    <a:cubicBezTo>
                      <a:pt x="177" y="60"/>
                      <a:pt x="149" y="35"/>
                      <a:pt x="110" y="35"/>
                    </a:cubicBezTo>
                    <a:cubicBezTo>
                      <a:pt x="72" y="35"/>
                      <a:pt x="44" y="60"/>
                      <a:pt x="38" y="83"/>
                    </a:cubicBezTo>
                    <a:cubicBezTo>
                      <a:pt x="33" y="101"/>
                      <a:pt x="38" y="118"/>
                      <a:pt x="46" y="134"/>
                    </a:cubicBezTo>
                    <a:cubicBezTo>
                      <a:pt x="54" y="149"/>
                      <a:pt x="62" y="161"/>
                      <a:pt x="68" y="176"/>
                    </a:cubicBezTo>
                    <a:cubicBezTo>
                      <a:pt x="72" y="184"/>
                      <a:pt x="73" y="196"/>
                      <a:pt x="75" y="205"/>
                    </a:cubicBezTo>
                    <a:cubicBezTo>
                      <a:pt x="77" y="212"/>
                      <a:pt x="79" y="214"/>
                      <a:pt x="88" y="214"/>
                    </a:cubicBezTo>
                    <a:cubicBezTo>
                      <a:pt x="90" y="214"/>
                      <a:pt x="91" y="214"/>
                      <a:pt x="93" y="214"/>
                    </a:cubicBezTo>
                    <a:cubicBezTo>
                      <a:pt x="93" y="129"/>
                      <a:pt x="93" y="129"/>
                      <a:pt x="93" y="129"/>
                    </a:cubicBezTo>
                    <a:cubicBezTo>
                      <a:pt x="80" y="129"/>
                      <a:pt x="80" y="129"/>
                      <a:pt x="80" y="129"/>
                    </a:cubicBezTo>
                    <a:cubicBezTo>
                      <a:pt x="74" y="129"/>
                      <a:pt x="69" y="126"/>
                      <a:pt x="65" y="122"/>
                    </a:cubicBezTo>
                    <a:cubicBezTo>
                      <a:pt x="61" y="118"/>
                      <a:pt x="58" y="113"/>
                      <a:pt x="58" y="107"/>
                    </a:cubicBezTo>
                    <a:cubicBezTo>
                      <a:pt x="58" y="101"/>
                      <a:pt x="61" y="96"/>
                      <a:pt x="65" y="92"/>
                    </a:cubicBezTo>
                    <a:cubicBezTo>
                      <a:pt x="69" y="88"/>
                      <a:pt x="74" y="85"/>
                      <a:pt x="80" y="85"/>
                    </a:cubicBezTo>
                    <a:cubicBezTo>
                      <a:pt x="92" y="85"/>
                      <a:pt x="101" y="95"/>
                      <a:pt x="102" y="10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119" y="120"/>
                      <a:pt x="119" y="120"/>
                      <a:pt x="119" y="120"/>
                    </a:cubicBezTo>
                    <a:cubicBezTo>
                      <a:pt x="119" y="107"/>
                      <a:pt x="119" y="107"/>
                      <a:pt x="119" y="107"/>
                    </a:cubicBezTo>
                    <a:cubicBezTo>
                      <a:pt x="119" y="107"/>
                      <a:pt x="119" y="107"/>
                      <a:pt x="119" y="107"/>
                    </a:cubicBezTo>
                    <a:cubicBezTo>
                      <a:pt x="119" y="101"/>
                      <a:pt x="121" y="96"/>
                      <a:pt x="125" y="92"/>
                    </a:cubicBezTo>
                    <a:cubicBezTo>
                      <a:pt x="129" y="88"/>
                      <a:pt x="135" y="85"/>
                      <a:pt x="141" y="85"/>
                    </a:cubicBezTo>
                    <a:cubicBezTo>
                      <a:pt x="146" y="85"/>
                      <a:pt x="152" y="88"/>
                      <a:pt x="156" y="92"/>
                    </a:cubicBezTo>
                    <a:cubicBezTo>
                      <a:pt x="160" y="96"/>
                      <a:pt x="162" y="101"/>
                      <a:pt x="162" y="107"/>
                    </a:cubicBezTo>
                    <a:cubicBezTo>
                      <a:pt x="162" y="113"/>
                      <a:pt x="160" y="118"/>
                      <a:pt x="156" y="122"/>
                    </a:cubicBezTo>
                    <a:cubicBezTo>
                      <a:pt x="152" y="126"/>
                      <a:pt x="146" y="129"/>
                      <a:pt x="141" y="129"/>
                    </a:cubicBezTo>
                    <a:cubicBezTo>
                      <a:pt x="128" y="129"/>
                      <a:pt x="128" y="129"/>
                      <a:pt x="128" y="129"/>
                    </a:cubicBezTo>
                    <a:cubicBezTo>
                      <a:pt x="128" y="214"/>
                      <a:pt x="128" y="214"/>
                      <a:pt x="128" y="214"/>
                    </a:cubicBezTo>
                    <a:cubicBezTo>
                      <a:pt x="129" y="214"/>
                      <a:pt x="131" y="214"/>
                      <a:pt x="133" y="214"/>
                    </a:cubicBezTo>
                    <a:cubicBezTo>
                      <a:pt x="141" y="214"/>
                      <a:pt x="144" y="212"/>
                      <a:pt x="145" y="205"/>
                    </a:cubicBezTo>
                    <a:cubicBezTo>
                      <a:pt x="147" y="196"/>
                      <a:pt x="149" y="184"/>
                      <a:pt x="152" y="176"/>
                    </a:cubicBezTo>
                    <a:cubicBezTo>
                      <a:pt x="159" y="161"/>
                      <a:pt x="167" y="149"/>
                      <a:pt x="175" y="134"/>
                    </a:cubicBezTo>
                    <a:cubicBezTo>
                      <a:pt x="183" y="118"/>
                      <a:pt x="187" y="101"/>
                      <a:pt x="183" y="83"/>
                    </a:cubicBezTo>
                    <a:close/>
                    <a:moveTo>
                      <a:pt x="118" y="8"/>
                    </a:moveTo>
                    <a:cubicBezTo>
                      <a:pt x="118" y="3"/>
                      <a:pt x="115" y="0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6" y="0"/>
                      <a:pt x="102" y="3"/>
                      <a:pt x="102" y="8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2" y="27"/>
                      <a:pt x="106" y="30"/>
                      <a:pt x="110" y="30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15" y="30"/>
                      <a:pt x="118" y="27"/>
                      <a:pt x="118" y="23"/>
                    </a:cubicBezTo>
                    <a:lnTo>
                      <a:pt x="118" y="8"/>
                    </a:lnTo>
                    <a:close/>
                    <a:moveTo>
                      <a:pt x="162" y="21"/>
                    </a:moveTo>
                    <a:cubicBezTo>
                      <a:pt x="165" y="17"/>
                      <a:pt x="163" y="12"/>
                      <a:pt x="159" y="10"/>
                    </a:cubicBezTo>
                    <a:cubicBezTo>
                      <a:pt x="159" y="10"/>
                      <a:pt x="159" y="10"/>
                      <a:pt x="159" y="10"/>
                    </a:cubicBezTo>
                    <a:cubicBezTo>
                      <a:pt x="155" y="8"/>
                      <a:pt x="151" y="9"/>
                      <a:pt x="148" y="13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39" y="30"/>
                      <a:pt x="141" y="35"/>
                      <a:pt x="145" y="37"/>
                    </a:cubicBezTo>
                    <a:cubicBezTo>
                      <a:pt x="145" y="37"/>
                      <a:pt x="145" y="37"/>
                      <a:pt x="145" y="37"/>
                    </a:cubicBezTo>
                    <a:cubicBezTo>
                      <a:pt x="149" y="39"/>
                      <a:pt x="153" y="38"/>
                      <a:pt x="155" y="34"/>
                    </a:cubicBezTo>
                    <a:lnTo>
                      <a:pt x="162" y="21"/>
                    </a:lnTo>
                    <a:close/>
                    <a:moveTo>
                      <a:pt x="195" y="47"/>
                    </a:moveTo>
                    <a:cubicBezTo>
                      <a:pt x="198" y="44"/>
                      <a:pt x="199" y="39"/>
                      <a:pt x="196" y="35"/>
                    </a:cubicBezTo>
                    <a:cubicBezTo>
                      <a:pt x="196" y="35"/>
                      <a:pt x="196" y="35"/>
                      <a:pt x="196" y="35"/>
                    </a:cubicBezTo>
                    <a:cubicBezTo>
                      <a:pt x="193" y="32"/>
                      <a:pt x="188" y="32"/>
                      <a:pt x="184" y="35"/>
                    </a:cubicBezTo>
                    <a:cubicBezTo>
                      <a:pt x="173" y="44"/>
                      <a:pt x="173" y="44"/>
                      <a:pt x="173" y="44"/>
                    </a:cubicBezTo>
                    <a:cubicBezTo>
                      <a:pt x="170" y="47"/>
                      <a:pt x="170" y="52"/>
                      <a:pt x="173" y="56"/>
                    </a:cubicBezTo>
                    <a:cubicBezTo>
                      <a:pt x="173" y="56"/>
                      <a:pt x="173" y="56"/>
                      <a:pt x="173" y="56"/>
                    </a:cubicBezTo>
                    <a:cubicBezTo>
                      <a:pt x="176" y="59"/>
                      <a:pt x="181" y="59"/>
                      <a:pt x="184" y="56"/>
                    </a:cubicBezTo>
                    <a:lnTo>
                      <a:pt x="195" y="47"/>
                    </a:lnTo>
                    <a:close/>
                    <a:moveTo>
                      <a:pt x="212" y="86"/>
                    </a:moveTo>
                    <a:cubicBezTo>
                      <a:pt x="216" y="85"/>
                      <a:pt x="219" y="81"/>
                      <a:pt x="219" y="76"/>
                    </a:cubicBezTo>
                    <a:cubicBezTo>
                      <a:pt x="219" y="76"/>
                      <a:pt x="219" y="76"/>
                      <a:pt x="219" y="76"/>
                    </a:cubicBezTo>
                    <a:cubicBezTo>
                      <a:pt x="218" y="72"/>
                      <a:pt x="214" y="69"/>
                      <a:pt x="209" y="70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1" y="73"/>
                      <a:pt x="188" y="77"/>
                      <a:pt x="188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89" y="86"/>
                      <a:pt x="193" y="89"/>
                      <a:pt x="198" y="88"/>
                    </a:cubicBezTo>
                    <a:lnTo>
                      <a:pt x="212" y="86"/>
                    </a:lnTo>
                    <a:close/>
                    <a:moveTo>
                      <a:pt x="209" y="128"/>
                    </a:moveTo>
                    <a:cubicBezTo>
                      <a:pt x="213" y="129"/>
                      <a:pt x="217" y="126"/>
                      <a:pt x="218" y="122"/>
                    </a:cubicBezTo>
                    <a:cubicBezTo>
                      <a:pt x="218" y="122"/>
                      <a:pt x="218" y="122"/>
                      <a:pt x="218" y="122"/>
                    </a:cubicBezTo>
                    <a:cubicBezTo>
                      <a:pt x="219" y="118"/>
                      <a:pt x="216" y="114"/>
                      <a:pt x="212" y="113"/>
                    </a:cubicBez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3" y="109"/>
                      <a:pt x="189" y="112"/>
                      <a:pt x="188" y="116"/>
                    </a:cubicBezTo>
                    <a:cubicBezTo>
                      <a:pt x="188" y="116"/>
                      <a:pt x="188" y="116"/>
                      <a:pt x="188" y="116"/>
                    </a:cubicBezTo>
                    <a:cubicBezTo>
                      <a:pt x="187" y="120"/>
                      <a:pt x="190" y="124"/>
                      <a:pt x="194" y="125"/>
                    </a:cubicBezTo>
                    <a:lnTo>
                      <a:pt x="209" y="128"/>
                    </a:lnTo>
                    <a:close/>
                    <a:moveTo>
                      <a:pt x="64" y="34"/>
                    </a:moveTo>
                    <a:cubicBezTo>
                      <a:pt x="66" y="38"/>
                      <a:pt x="71" y="39"/>
                      <a:pt x="75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9" y="35"/>
                      <a:pt x="80" y="30"/>
                      <a:pt x="78" y="26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69" y="9"/>
                      <a:pt x="64" y="8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6" y="12"/>
                      <a:pt x="55" y="17"/>
                      <a:pt x="57" y="21"/>
                    </a:cubicBezTo>
                    <a:lnTo>
                      <a:pt x="64" y="34"/>
                    </a:lnTo>
                    <a:close/>
                    <a:moveTo>
                      <a:pt x="36" y="56"/>
                    </a:moveTo>
                    <a:cubicBezTo>
                      <a:pt x="39" y="59"/>
                      <a:pt x="44" y="59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50" y="52"/>
                      <a:pt x="49" y="47"/>
                      <a:pt x="46" y="44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2" y="32"/>
                      <a:pt x="27" y="32"/>
                      <a:pt x="24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1" y="39"/>
                      <a:pt x="21" y="44"/>
                      <a:pt x="25" y="47"/>
                    </a:cubicBezTo>
                    <a:lnTo>
                      <a:pt x="36" y="56"/>
                    </a:lnTo>
                    <a:close/>
                    <a:moveTo>
                      <a:pt x="22" y="88"/>
                    </a:moveTo>
                    <a:cubicBezTo>
                      <a:pt x="26" y="89"/>
                      <a:pt x="30" y="86"/>
                      <a:pt x="31" y="82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2" y="77"/>
                      <a:pt x="29" y="73"/>
                      <a:pt x="25" y="73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6" y="69"/>
                      <a:pt x="2" y="72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81"/>
                      <a:pt x="3" y="85"/>
                      <a:pt x="7" y="86"/>
                    </a:cubicBezTo>
                    <a:lnTo>
                      <a:pt x="22" y="88"/>
                    </a:lnTo>
                    <a:close/>
                    <a:moveTo>
                      <a:pt x="25" y="125"/>
                    </a:moveTo>
                    <a:cubicBezTo>
                      <a:pt x="30" y="124"/>
                      <a:pt x="32" y="120"/>
                      <a:pt x="32" y="116"/>
                    </a:cubicBezTo>
                    <a:cubicBezTo>
                      <a:pt x="32" y="116"/>
                      <a:pt x="32" y="116"/>
                      <a:pt x="32" y="116"/>
                    </a:cubicBezTo>
                    <a:cubicBezTo>
                      <a:pt x="31" y="112"/>
                      <a:pt x="27" y="109"/>
                      <a:pt x="22" y="110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3" y="114"/>
                      <a:pt x="1" y="118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26"/>
                      <a:pt x="7" y="129"/>
                      <a:pt x="11" y="128"/>
                    </a:cubicBezTo>
                    <a:lnTo>
                      <a:pt x="25" y="12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3" name="Google Shape;890;p37">
                <a:extLst>
                  <a:ext uri="{FF2B5EF4-FFF2-40B4-BE49-F238E27FC236}">
                    <a16:creationId xmlns:a16="http://schemas.microsoft.com/office/drawing/2014/main" id="{658597B9-7476-4DDF-BEE4-8DA678577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7905" y="5429914"/>
                <a:ext cx="689190" cy="396264"/>
              </a:xfrm>
              <a:custGeom>
                <a:avLst/>
                <a:gdLst>
                  <a:gd name="T0" fmla="*/ 899361 w 304"/>
                  <a:gd name="T1" fmla="*/ 403991 h 203"/>
                  <a:gd name="T2" fmla="*/ 422776 w 304"/>
                  <a:gd name="T3" fmla="*/ 188529 h 203"/>
                  <a:gd name="T4" fmla="*/ 395872 w 304"/>
                  <a:gd name="T5" fmla="*/ 130816 h 203"/>
                  <a:gd name="T6" fmla="*/ 930108 w 304"/>
                  <a:gd name="T7" fmla="*/ 73103 h 203"/>
                  <a:gd name="T8" fmla="*/ 968542 w 304"/>
                  <a:gd name="T9" fmla="*/ 19238 h 203"/>
                  <a:gd name="T10" fmla="*/ 1064628 w 304"/>
                  <a:gd name="T11" fmla="*/ 342431 h 203"/>
                  <a:gd name="T12" fmla="*/ 1164557 w 304"/>
                  <a:gd name="T13" fmla="*/ 323193 h 203"/>
                  <a:gd name="T14" fmla="*/ 1022350 w 304"/>
                  <a:gd name="T15" fmla="*/ 0 h 203"/>
                  <a:gd name="T16" fmla="*/ 26904 w 304"/>
                  <a:gd name="T17" fmla="*/ 419382 h 203"/>
                  <a:gd name="T18" fmla="*/ 130676 w 304"/>
                  <a:gd name="T19" fmla="*/ 76951 h 203"/>
                  <a:gd name="T20" fmla="*/ 57651 w 304"/>
                  <a:gd name="T21" fmla="*/ 42323 h 203"/>
                  <a:gd name="T22" fmla="*/ 0 w 304"/>
                  <a:gd name="T23" fmla="*/ 388601 h 203"/>
                  <a:gd name="T24" fmla="*/ 403559 w 304"/>
                  <a:gd name="T25" fmla="*/ 654081 h 203"/>
                  <a:gd name="T26" fmla="*/ 357438 w 304"/>
                  <a:gd name="T27" fmla="*/ 704099 h 203"/>
                  <a:gd name="T28" fmla="*/ 426620 w 304"/>
                  <a:gd name="T29" fmla="*/ 761812 h 203"/>
                  <a:gd name="T30" fmla="*/ 468897 w 304"/>
                  <a:gd name="T31" fmla="*/ 707947 h 203"/>
                  <a:gd name="T32" fmla="*/ 265196 w 304"/>
                  <a:gd name="T33" fmla="*/ 711794 h 203"/>
                  <a:gd name="T34" fmla="*/ 372812 w 304"/>
                  <a:gd name="T35" fmla="*/ 573283 h 203"/>
                  <a:gd name="T36" fmla="*/ 284413 w 304"/>
                  <a:gd name="T37" fmla="*/ 619453 h 203"/>
                  <a:gd name="T38" fmla="*/ 172954 w 304"/>
                  <a:gd name="T39" fmla="*/ 573283 h 203"/>
                  <a:gd name="T40" fmla="*/ 238292 w 304"/>
                  <a:gd name="T41" fmla="*/ 627149 h 203"/>
                  <a:gd name="T42" fmla="*/ 292100 w 304"/>
                  <a:gd name="T43" fmla="*/ 492485 h 203"/>
                  <a:gd name="T44" fmla="*/ 203701 w 304"/>
                  <a:gd name="T45" fmla="*/ 538655 h 203"/>
                  <a:gd name="T46" fmla="*/ 157580 w 304"/>
                  <a:gd name="T47" fmla="*/ 546350 h 203"/>
                  <a:gd name="T48" fmla="*/ 153737 w 304"/>
                  <a:gd name="T49" fmla="*/ 423229 h 203"/>
                  <a:gd name="T50" fmla="*/ 130676 w 304"/>
                  <a:gd name="T51" fmla="*/ 450162 h 203"/>
                  <a:gd name="T52" fmla="*/ 99929 w 304"/>
                  <a:gd name="T53" fmla="*/ 538655 h 203"/>
                  <a:gd name="T54" fmla="*/ 883987 w 304"/>
                  <a:gd name="T55" fmla="*/ 484790 h 203"/>
                  <a:gd name="T56" fmla="*/ 588043 w 304"/>
                  <a:gd name="T57" fmla="*/ 180834 h 203"/>
                  <a:gd name="T58" fmla="*/ 422776 w 304"/>
                  <a:gd name="T59" fmla="*/ 219310 h 203"/>
                  <a:gd name="T60" fmla="*/ 380499 w 304"/>
                  <a:gd name="T61" fmla="*/ 103883 h 203"/>
                  <a:gd name="T62" fmla="*/ 184484 w 304"/>
                  <a:gd name="T63" fmla="*/ 373211 h 203"/>
                  <a:gd name="T64" fmla="*/ 307474 w 304"/>
                  <a:gd name="T65" fmla="*/ 473247 h 203"/>
                  <a:gd name="T66" fmla="*/ 418933 w 304"/>
                  <a:gd name="T67" fmla="*/ 607911 h 203"/>
                  <a:gd name="T68" fmla="*/ 522705 w 304"/>
                  <a:gd name="T69" fmla="*/ 715642 h 203"/>
                  <a:gd name="T70" fmla="*/ 549609 w 304"/>
                  <a:gd name="T71" fmla="*/ 727184 h 203"/>
                  <a:gd name="T72" fmla="*/ 584200 w 304"/>
                  <a:gd name="T73" fmla="*/ 665624 h 203"/>
                  <a:gd name="T74" fmla="*/ 484271 w 304"/>
                  <a:gd name="T75" fmla="*/ 557893 h 203"/>
                  <a:gd name="T76" fmla="*/ 657225 w 304"/>
                  <a:gd name="T77" fmla="*/ 673319 h 203"/>
                  <a:gd name="T78" fmla="*/ 684129 w 304"/>
                  <a:gd name="T79" fmla="*/ 592521 h 203"/>
                  <a:gd name="T80" fmla="*/ 595730 w 304"/>
                  <a:gd name="T81" fmla="*/ 519417 h 203"/>
                  <a:gd name="T82" fmla="*/ 614947 w 304"/>
                  <a:gd name="T83" fmla="*/ 496332 h 203"/>
                  <a:gd name="T84" fmla="*/ 799432 w 304"/>
                  <a:gd name="T85" fmla="*/ 580978 h 203"/>
                  <a:gd name="T86" fmla="*/ 760997 w 304"/>
                  <a:gd name="T87" fmla="*/ 488637 h 203"/>
                  <a:gd name="T88" fmla="*/ 695659 w 304"/>
                  <a:gd name="T89" fmla="*/ 415534 h 203"/>
                  <a:gd name="T90" fmla="*/ 883987 w 304"/>
                  <a:gd name="T91" fmla="*/ 484790 h 2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04" h="203" extrusionOk="0">
                    <a:moveTo>
                      <a:pt x="242" y="19"/>
                    </a:moveTo>
                    <a:cubicBezTo>
                      <a:pt x="270" y="90"/>
                      <a:pt x="270" y="90"/>
                      <a:pt x="270" y="90"/>
                    </a:cubicBezTo>
                    <a:cubicBezTo>
                      <a:pt x="234" y="105"/>
                      <a:pt x="234" y="105"/>
                      <a:pt x="234" y="105"/>
                    </a:cubicBezTo>
                    <a:cubicBezTo>
                      <a:pt x="216" y="89"/>
                      <a:pt x="159" y="40"/>
                      <a:pt x="154" y="39"/>
                    </a:cubicBezTo>
                    <a:cubicBezTo>
                      <a:pt x="150" y="39"/>
                      <a:pt x="132" y="45"/>
                      <a:pt x="130" y="46"/>
                    </a:cubicBezTo>
                    <a:cubicBezTo>
                      <a:pt x="130" y="46"/>
                      <a:pt x="119" y="49"/>
                      <a:pt x="110" y="49"/>
                    </a:cubicBezTo>
                    <a:cubicBezTo>
                      <a:pt x="106" y="49"/>
                      <a:pt x="102" y="49"/>
                      <a:pt x="100" y="47"/>
                    </a:cubicBezTo>
                    <a:cubicBezTo>
                      <a:pt x="98" y="46"/>
                      <a:pt x="97" y="44"/>
                      <a:pt x="97" y="42"/>
                    </a:cubicBezTo>
                    <a:cubicBezTo>
                      <a:pt x="97" y="38"/>
                      <a:pt x="101" y="35"/>
                      <a:pt x="103" y="34"/>
                    </a:cubicBezTo>
                    <a:cubicBezTo>
                      <a:pt x="118" y="26"/>
                      <a:pt x="158" y="10"/>
                      <a:pt x="162" y="10"/>
                    </a:cubicBezTo>
                    <a:cubicBezTo>
                      <a:pt x="162" y="10"/>
                      <a:pt x="163" y="10"/>
                      <a:pt x="163" y="10"/>
                    </a:cubicBezTo>
                    <a:cubicBezTo>
                      <a:pt x="173" y="10"/>
                      <a:pt x="234" y="18"/>
                      <a:pt x="242" y="19"/>
                    </a:cubicBezTo>
                    <a:close/>
                    <a:moveTo>
                      <a:pt x="266" y="0"/>
                    </a:moveTo>
                    <a:cubicBezTo>
                      <a:pt x="265" y="0"/>
                      <a:pt x="264" y="0"/>
                      <a:pt x="263" y="0"/>
                    </a:cubicBezTo>
                    <a:cubicBezTo>
                      <a:pt x="252" y="5"/>
                      <a:pt x="252" y="5"/>
                      <a:pt x="252" y="5"/>
                    </a:cubicBezTo>
                    <a:cubicBezTo>
                      <a:pt x="250" y="6"/>
                      <a:pt x="248" y="7"/>
                      <a:pt x="247" y="9"/>
                    </a:cubicBezTo>
                    <a:cubicBezTo>
                      <a:pt x="247" y="11"/>
                      <a:pt x="247" y="13"/>
                      <a:pt x="247" y="15"/>
                    </a:cubicBezTo>
                    <a:cubicBezTo>
                      <a:pt x="277" y="89"/>
                      <a:pt x="277" y="89"/>
                      <a:pt x="277" y="89"/>
                    </a:cubicBezTo>
                    <a:cubicBezTo>
                      <a:pt x="278" y="93"/>
                      <a:pt x="283" y="95"/>
                      <a:pt x="287" y="93"/>
                    </a:cubicBezTo>
                    <a:cubicBezTo>
                      <a:pt x="298" y="89"/>
                      <a:pt x="298" y="89"/>
                      <a:pt x="298" y="89"/>
                    </a:cubicBezTo>
                    <a:cubicBezTo>
                      <a:pt x="300" y="88"/>
                      <a:pt x="302" y="86"/>
                      <a:pt x="303" y="84"/>
                    </a:cubicBezTo>
                    <a:cubicBezTo>
                      <a:pt x="304" y="83"/>
                      <a:pt x="304" y="80"/>
                      <a:pt x="303" y="78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2" y="2"/>
                      <a:pt x="270" y="0"/>
                      <a:pt x="266" y="0"/>
                    </a:cubicBezTo>
                    <a:close/>
                    <a:moveTo>
                      <a:pt x="0" y="101"/>
                    </a:moveTo>
                    <a:cubicBezTo>
                      <a:pt x="0" y="103"/>
                      <a:pt x="0" y="105"/>
                      <a:pt x="2" y="107"/>
                    </a:cubicBezTo>
                    <a:cubicBezTo>
                      <a:pt x="3" y="108"/>
                      <a:pt x="5" y="109"/>
                      <a:pt x="7" y="109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4" y="111"/>
                      <a:pt x="28" y="107"/>
                      <a:pt x="28" y="103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5" y="18"/>
                      <a:pt x="34" y="16"/>
                      <a:pt x="33" y="14"/>
                    </a:cubicBezTo>
                    <a:cubicBezTo>
                      <a:pt x="31" y="13"/>
                      <a:pt x="29" y="12"/>
                      <a:pt x="27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0" y="11"/>
                      <a:pt x="7" y="14"/>
                      <a:pt x="6" y="18"/>
                    </a:cubicBezTo>
                    <a:lnTo>
                      <a:pt x="0" y="101"/>
                    </a:lnTo>
                    <a:close/>
                    <a:moveTo>
                      <a:pt x="125" y="175"/>
                    </a:moveTo>
                    <a:cubicBezTo>
                      <a:pt x="124" y="172"/>
                      <a:pt x="123" y="170"/>
                      <a:pt x="120" y="167"/>
                    </a:cubicBezTo>
                    <a:cubicBezTo>
                      <a:pt x="115" y="163"/>
                      <a:pt x="109" y="164"/>
                      <a:pt x="105" y="170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98" y="177"/>
                      <a:pt x="98" y="177"/>
                      <a:pt x="98" y="177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87" y="192"/>
                      <a:pt x="93" y="198"/>
                      <a:pt x="95" y="200"/>
                    </a:cubicBezTo>
                    <a:cubicBezTo>
                      <a:pt x="97" y="202"/>
                      <a:pt x="100" y="203"/>
                      <a:pt x="102" y="203"/>
                    </a:cubicBezTo>
                    <a:cubicBezTo>
                      <a:pt x="105" y="203"/>
                      <a:pt x="108" y="201"/>
                      <a:pt x="111" y="198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22" y="184"/>
                      <a:pt x="122" y="184"/>
                      <a:pt x="122" y="184"/>
                    </a:cubicBezTo>
                    <a:cubicBezTo>
                      <a:pt x="124" y="181"/>
                      <a:pt x="125" y="178"/>
                      <a:pt x="125" y="175"/>
                    </a:cubicBezTo>
                    <a:close/>
                    <a:moveTo>
                      <a:pt x="66" y="170"/>
                    </a:moveTo>
                    <a:cubicBezTo>
                      <a:pt x="61" y="175"/>
                      <a:pt x="62" y="180"/>
                      <a:pt x="69" y="185"/>
                    </a:cubicBezTo>
                    <a:cubicBezTo>
                      <a:pt x="74" y="189"/>
                      <a:pt x="80" y="189"/>
                      <a:pt x="84" y="183"/>
                    </a:cubicBezTo>
                    <a:cubicBezTo>
                      <a:pt x="99" y="166"/>
                      <a:pt x="99" y="166"/>
                      <a:pt x="99" y="166"/>
                    </a:cubicBezTo>
                    <a:cubicBezTo>
                      <a:pt x="106" y="157"/>
                      <a:pt x="99" y="151"/>
                      <a:pt x="97" y="149"/>
                    </a:cubicBezTo>
                    <a:cubicBezTo>
                      <a:pt x="92" y="145"/>
                      <a:pt x="86" y="146"/>
                      <a:pt x="81" y="15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73" y="162"/>
                      <a:pt x="73" y="162"/>
                      <a:pt x="73" y="162"/>
                    </a:cubicBezTo>
                    <a:lnTo>
                      <a:pt x="66" y="170"/>
                    </a:lnTo>
                    <a:close/>
                    <a:moveTo>
                      <a:pt x="45" y="149"/>
                    </a:moveTo>
                    <a:cubicBezTo>
                      <a:pt x="42" y="152"/>
                      <a:pt x="41" y="155"/>
                      <a:pt x="42" y="158"/>
                    </a:cubicBezTo>
                    <a:cubicBezTo>
                      <a:pt x="42" y="161"/>
                      <a:pt x="44" y="163"/>
                      <a:pt x="47" y="165"/>
                    </a:cubicBezTo>
                    <a:cubicBezTo>
                      <a:pt x="52" y="170"/>
                      <a:pt x="57" y="169"/>
                      <a:pt x="62" y="163"/>
                    </a:cubicBezTo>
                    <a:cubicBezTo>
                      <a:pt x="78" y="145"/>
                      <a:pt x="78" y="145"/>
                      <a:pt x="78" y="145"/>
                    </a:cubicBezTo>
                    <a:cubicBezTo>
                      <a:pt x="80" y="142"/>
                      <a:pt x="81" y="139"/>
                      <a:pt x="81" y="136"/>
                    </a:cubicBezTo>
                    <a:cubicBezTo>
                      <a:pt x="80" y="133"/>
                      <a:pt x="79" y="130"/>
                      <a:pt x="76" y="128"/>
                    </a:cubicBezTo>
                    <a:cubicBezTo>
                      <a:pt x="71" y="124"/>
                      <a:pt x="65" y="125"/>
                      <a:pt x="61" y="130"/>
                    </a:cubicBezTo>
                    <a:cubicBezTo>
                      <a:pt x="53" y="140"/>
                      <a:pt x="53" y="140"/>
                      <a:pt x="53" y="140"/>
                    </a:cubicBezTo>
                    <a:cubicBezTo>
                      <a:pt x="53" y="140"/>
                      <a:pt x="53" y="140"/>
                      <a:pt x="53" y="140"/>
                    </a:cubicBezTo>
                    <a:cubicBezTo>
                      <a:pt x="52" y="141"/>
                      <a:pt x="52" y="141"/>
                      <a:pt x="52" y="141"/>
                    </a:cubicBezTo>
                    <a:lnTo>
                      <a:pt x="45" y="149"/>
                    </a:lnTo>
                    <a:close/>
                    <a:moveTo>
                      <a:pt x="41" y="142"/>
                    </a:moveTo>
                    <a:cubicBezTo>
                      <a:pt x="57" y="124"/>
                      <a:pt x="57" y="124"/>
                      <a:pt x="57" y="124"/>
                    </a:cubicBezTo>
                    <a:cubicBezTo>
                      <a:pt x="64" y="116"/>
                      <a:pt x="57" y="109"/>
                      <a:pt x="55" y="107"/>
                    </a:cubicBezTo>
                    <a:cubicBezTo>
                      <a:pt x="50" y="103"/>
                      <a:pt x="44" y="104"/>
                      <a:pt x="40" y="110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34" y="117"/>
                      <a:pt x="34" y="117"/>
                      <a:pt x="34" y="117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4" y="129"/>
                      <a:pt x="23" y="132"/>
                      <a:pt x="23" y="134"/>
                    </a:cubicBezTo>
                    <a:cubicBezTo>
                      <a:pt x="23" y="137"/>
                      <a:pt x="25" y="140"/>
                      <a:pt x="26" y="140"/>
                    </a:cubicBezTo>
                    <a:cubicBezTo>
                      <a:pt x="29" y="143"/>
                      <a:pt x="32" y="145"/>
                      <a:pt x="35" y="145"/>
                    </a:cubicBezTo>
                    <a:cubicBezTo>
                      <a:pt x="37" y="145"/>
                      <a:pt x="39" y="144"/>
                      <a:pt x="41" y="142"/>
                    </a:cubicBezTo>
                    <a:close/>
                    <a:moveTo>
                      <a:pt x="230" y="126"/>
                    </a:moveTo>
                    <a:cubicBezTo>
                      <a:pt x="233" y="122"/>
                      <a:pt x="236" y="116"/>
                      <a:pt x="228" y="110"/>
                    </a:cubicBezTo>
                    <a:cubicBezTo>
                      <a:pt x="223" y="105"/>
                      <a:pt x="223" y="105"/>
                      <a:pt x="223" y="105"/>
                    </a:cubicBezTo>
                    <a:cubicBezTo>
                      <a:pt x="194" y="80"/>
                      <a:pt x="161" y="51"/>
                      <a:pt x="153" y="47"/>
                    </a:cubicBezTo>
                    <a:cubicBezTo>
                      <a:pt x="149" y="47"/>
                      <a:pt x="140" y="50"/>
                      <a:pt x="133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20" y="57"/>
                      <a:pt x="110" y="57"/>
                    </a:cubicBezTo>
                    <a:cubicBezTo>
                      <a:pt x="104" y="57"/>
                      <a:pt x="100" y="56"/>
                      <a:pt x="96" y="53"/>
                    </a:cubicBezTo>
                    <a:cubicBezTo>
                      <a:pt x="90" y="49"/>
                      <a:pt x="89" y="44"/>
                      <a:pt x="89" y="42"/>
                    </a:cubicBezTo>
                    <a:cubicBezTo>
                      <a:pt x="90" y="35"/>
                      <a:pt x="95" y="30"/>
                      <a:pt x="99" y="27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40" y="99"/>
                      <a:pt x="45" y="97"/>
                      <a:pt x="48" y="97"/>
                    </a:cubicBezTo>
                    <a:cubicBezTo>
                      <a:pt x="52" y="97"/>
                      <a:pt x="56" y="99"/>
                      <a:pt x="60" y="102"/>
                    </a:cubicBezTo>
                    <a:cubicBezTo>
                      <a:pt x="65" y="106"/>
                      <a:pt x="68" y="112"/>
                      <a:pt x="67" y="119"/>
                    </a:cubicBezTo>
                    <a:cubicBezTo>
                      <a:pt x="72" y="118"/>
                      <a:pt x="76" y="119"/>
                      <a:pt x="80" y="123"/>
                    </a:cubicBezTo>
                    <a:cubicBezTo>
                      <a:pt x="86" y="127"/>
                      <a:pt x="89" y="133"/>
                      <a:pt x="88" y="139"/>
                    </a:cubicBezTo>
                    <a:cubicBezTo>
                      <a:pt x="93" y="139"/>
                      <a:pt x="97" y="140"/>
                      <a:pt x="101" y="144"/>
                    </a:cubicBezTo>
                    <a:cubicBezTo>
                      <a:pt x="106" y="148"/>
                      <a:pt x="109" y="153"/>
                      <a:pt x="109" y="158"/>
                    </a:cubicBezTo>
                    <a:cubicBezTo>
                      <a:pt x="114" y="157"/>
                      <a:pt x="120" y="158"/>
                      <a:pt x="124" y="162"/>
                    </a:cubicBezTo>
                    <a:cubicBezTo>
                      <a:pt x="131" y="167"/>
                      <a:pt x="133" y="175"/>
                      <a:pt x="131" y="182"/>
                    </a:cubicBezTo>
                    <a:cubicBezTo>
                      <a:pt x="136" y="186"/>
                      <a:pt x="136" y="186"/>
                      <a:pt x="136" y="186"/>
                    </a:cubicBezTo>
                    <a:cubicBezTo>
                      <a:pt x="136" y="187"/>
                      <a:pt x="137" y="187"/>
                      <a:pt x="137" y="187"/>
                    </a:cubicBezTo>
                    <a:cubicBezTo>
                      <a:pt x="137" y="187"/>
                      <a:pt x="137" y="187"/>
                      <a:pt x="137" y="187"/>
                    </a:cubicBezTo>
                    <a:cubicBezTo>
                      <a:pt x="139" y="189"/>
                      <a:pt x="141" y="189"/>
                      <a:pt x="143" y="189"/>
                    </a:cubicBezTo>
                    <a:cubicBezTo>
                      <a:pt x="147" y="189"/>
                      <a:pt x="149" y="187"/>
                      <a:pt x="151" y="185"/>
                    </a:cubicBezTo>
                    <a:cubicBezTo>
                      <a:pt x="155" y="181"/>
                      <a:pt x="157" y="177"/>
                      <a:pt x="152" y="173"/>
                    </a:cubicBezTo>
                    <a:cubicBezTo>
                      <a:pt x="152" y="173"/>
                      <a:pt x="152" y="173"/>
                      <a:pt x="152" y="173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5" y="150"/>
                      <a:pt x="125" y="149"/>
                      <a:pt x="125" y="148"/>
                    </a:cubicBezTo>
                    <a:cubicBezTo>
                      <a:pt x="125" y="147"/>
                      <a:pt x="125" y="146"/>
                      <a:pt x="126" y="145"/>
                    </a:cubicBezTo>
                    <a:cubicBezTo>
                      <a:pt x="127" y="143"/>
                      <a:pt x="130" y="143"/>
                      <a:pt x="132" y="145"/>
                    </a:cubicBez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67" y="174"/>
                      <a:pt x="169" y="175"/>
                      <a:pt x="171" y="175"/>
                    </a:cubicBezTo>
                    <a:cubicBezTo>
                      <a:pt x="174" y="175"/>
                      <a:pt x="177" y="173"/>
                      <a:pt x="180" y="170"/>
                    </a:cubicBezTo>
                    <a:cubicBezTo>
                      <a:pt x="182" y="167"/>
                      <a:pt x="183" y="164"/>
                      <a:pt x="183" y="162"/>
                    </a:cubicBezTo>
                    <a:cubicBezTo>
                      <a:pt x="183" y="159"/>
                      <a:pt x="181" y="156"/>
                      <a:pt x="178" y="154"/>
                    </a:cubicBezTo>
                    <a:cubicBezTo>
                      <a:pt x="174" y="150"/>
                      <a:pt x="174" y="150"/>
                      <a:pt x="174" y="150"/>
                    </a:cubicBezTo>
                    <a:cubicBezTo>
                      <a:pt x="174" y="150"/>
                      <a:pt x="174" y="150"/>
                      <a:pt x="174" y="150"/>
                    </a:cubicBezTo>
                    <a:cubicBezTo>
                      <a:pt x="155" y="135"/>
                      <a:pt x="155" y="135"/>
                      <a:pt x="155" y="135"/>
                    </a:cubicBezTo>
                    <a:cubicBezTo>
                      <a:pt x="154" y="134"/>
                      <a:pt x="154" y="133"/>
                      <a:pt x="154" y="132"/>
                    </a:cubicBezTo>
                    <a:cubicBezTo>
                      <a:pt x="154" y="131"/>
                      <a:pt x="154" y="130"/>
                      <a:pt x="155" y="129"/>
                    </a:cubicBezTo>
                    <a:cubicBezTo>
                      <a:pt x="156" y="128"/>
                      <a:pt x="159" y="127"/>
                      <a:pt x="160" y="129"/>
                    </a:cubicBezTo>
                    <a:cubicBezTo>
                      <a:pt x="191" y="154"/>
                      <a:pt x="191" y="154"/>
                      <a:pt x="191" y="154"/>
                    </a:cubicBezTo>
                    <a:cubicBezTo>
                      <a:pt x="193" y="155"/>
                      <a:pt x="196" y="156"/>
                      <a:pt x="198" y="156"/>
                    </a:cubicBezTo>
                    <a:cubicBezTo>
                      <a:pt x="202" y="156"/>
                      <a:pt x="206" y="154"/>
                      <a:pt x="208" y="151"/>
                    </a:cubicBezTo>
                    <a:cubicBezTo>
                      <a:pt x="211" y="148"/>
                      <a:pt x="212" y="145"/>
                      <a:pt x="212" y="143"/>
                    </a:cubicBezTo>
                    <a:cubicBezTo>
                      <a:pt x="211" y="140"/>
                      <a:pt x="210" y="137"/>
                      <a:pt x="207" y="135"/>
                    </a:cubicBezTo>
                    <a:cubicBezTo>
                      <a:pt x="198" y="127"/>
                      <a:pt x="198" y="127"/>
                      <a:pt x="198" y="127"/>
                    </a:cubicBezTo>
                    <a:cubicBezTo>
                      <a:pt x="198" y="127"/>
                      <a:pt x="198" y="127"/>
                      <a:pt x="198" y="127"/>
                    </a:cubicBezTo>
                    <a:cubicBezTo>
                      <a:pt x="182" y="114"/>
                      <a:pt x="182" y="114"/>
                      <a:pt x="182" y="114"/>
                    </a:cubicBezTo>
                    <a:cubicBezTo>
                      <a:pt x="180" y="113"/>
                      <a:pt x="180" y="110"/>
                      <a:pt x="181" y="108"/>
                    </a:cubicBezTo>
                    <a:cubicBezTo>
                      <a:pt x="182" y="107"/>
                      <a:pt x="185" y="106"/>
                      <a:pt x="187" y="108"/>
                    </a:cubicBezTo>
                    <a:cubicBezTo>
                      <a:pt x="213" y="129"/>
                      <a:pt x="213" y="129"/>
                      <a:pt x="213" y="129"/>
                    </a:cubicBezTo>
                    <a:cubicBezTo>
                      <a:pt x="218" y="133"/>
                      <a:pt x="225" y="132"/>
                      <a:pt x="230" y="12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4" name="Google Shape;891;p37">
                <a:extLst>
                  <a:ext uri="{FF2B5EF4-FFF2-40B4-BE49-F238E27FC236}">
                    <a16:creationId xmlns:a16="http://schemas.microsoft.com/office/drawing/2014/main" id="{7AD20E7B-9E1D-47BA-A33F-DE4573E5A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4013" y="5305785"/>
                <a:ext cx="532005" cy="495022"/>
              </a:xfrm>
              <a:custGeom>
                <a:avLst/>
                <a:gdLst>
                  <a:gd name="T0" fmla="*/ 138329 w 264"/>
                  <a:gd name="T1" fmla="*/ 691747 h 221"/>
                  <a:gd name="T2" fmla="*/ 138329 w 264"/>
                  <a:gd name="T3" fmla="*/ 465008 h 221"/>
                  <a:gd name="T4" fmla="*/ 169069 w 264"/>
                  <a:gd name="T5" fmla="*/ 430421 h 221"/>
                  <a:gd name="T6" fmla="*/ 226706 w 264"/>
                  <a:gd name="T7" fmla="*/ 430421 h 221"/>
                  <a:gd name="T8" fmla="*/ 257445 w 264"/>
                  <a:gd name="T9" fmla="*/ 465008 h 221"/>
                  <a:gd name="T10" fmla="*/ 257445 w 264"/>
                  <a:gd name="T11" fmla="*/ 691747 h 221"/>
                  <a:gd name="T12" fmla="*/ 226706 w 264"/>
                  <a:gd name="T13" fmla="*/ 726335 h 221"/>
                  <a:gd name="T14" fmla="*/ 169069 w 264"/>
                  <a:gd name="T15" fmla="*/ 726335 h 221"/>
                  <a:gd name="T16" fmla="*/ 138329 w 264"/>
                  <a:gd name="T17" fmla="*/ 691747 h 221"/>
                  <a:gd name="T18" fmla="*/ 372720 w 264"/>
                  <a:gd name="T19" fmla="*/ 349717 h 221"/>
                  <a:gd name="T20" fmla="*/ 338137 w 264"/>
                  <a:gd name="T21" fmla="*/ 380461 h 221"/>
                  <a:gd name="T22" fmla="*/ 338137 w 264"/>
                  <a:gd name="T23" fmla="*/ 691747 h 221"/>
                  <a:gd name="T24" fmla="*/ 372720 w 264"/>
                  <a:gd name="T25" fmla="*/ 726335 h 221"/>
                  <a:gd name="T26" fmla="*/ 430357 w 264"/>
                  <a:gd name="T27" fmla="*/ 726335 h 221"/>
                  <a:gd name="T28" fmla="*/ 461096 w 264"/>
                  <a:gd name="T29" fmla="*/ 691747 h 221"/>
                  <a:gd name="T30" fmla="*/ 461096 w 264"/>
                  <a:gd name="T31" fmla="*/ 380461 h 221"/>
                  <a:gd name="T32" fmla="*/ 430357 w 264"/>
                  <a:gd name="T33" fmla="*/ 349717 h 221"/>
                  <a:gd name="T34" fmla="*/ 372720 w 264"/>
                  <a:gd name="T35" fmla="*/ 349717 h 221"/>
                  <a:gd name="T36" fmla="*/ 576370 w 264"/>
                  <a:gd name="T37" fmla="*/ 280542 h 221"/>
                  <a:gd name="T38" fmla="*/ 541788 w 264"/>
                  <a:gd name="T39" fmla="*/ 311286 h 221"/>
                  <a:gd name="T40" fmla="*/ 541788 w 264"/>
                  <a:gd name="T41" fmla="*/ 691747 h 221"/>
                  <a:gd name="T42" fmla="*/ 576370 w 264"/>
                  <a:gd name="T43" fmla="*/ 726335 h 221"/>
                  <a:gd name="T44" fmla="*/ 634008 w 264"/>
                  <a:gd name="T45" fmla="*/ 726335 h 221"/>
                  <a:gd name="T46" fmla="*/ 664747 w 264"/>
                  <a:gd name="T47" fmla="*/ 691747 h 221"/>
                  <a:gd name="T48" fmla="*/ 664747 w 264"/>
                  <a:gd name="T49" fmla="*/ 311286 h 221"/>
                  <a:gd name="T50" fmla="*/ 634008 w 264"/>
                  <a:gd name="T51" fmla="*/ 280542 h 221"/>
                  <a:gd name="T52" fmla="*/ 576370 w 264"/>
                  <a:gd name="T53" fmla="*/ 280542 h 221"/>
                  <a:gd name="T54" fmla="*/ 780021 w 264"/>
                  <a:gd name="T55" fmla="*/ 207524 h 221"/>
                  <a:gd name="T56" fmla="*/ 745439 w 264"/>
                  <a:gd name="T57" fmla="*/ 238269 h 221"/>
                  <a:gd name="T58" fmla="*/ 745439 w 264"/>
                  <a:gd name="T59" fmla="*/ 691747 h 221"/>
                  <a:gd name="T60" fmla="*/ 780021 w 264"/>
                  <a:gd name="T61" fmla="*/ 726335 h 221"/>
                  <a:gd name="T62" fmla="*/ 833816 w 264"/>
                  <a:gd name="T63" fmla="*/ 726335 h 221"/>
                  <a:gd name="T64" fmla="*/ 868398 w 264"/>
                  <a:gd name="T65" fmla="*/ 691747 h 221"/>
                  <a:gd name="T66" fmla="*/ 868398 w 264"/>
                  <a:gd name="T67" fmla="*/ 238269 h 221"/>
                  <a:gd name="T68" fmla="*/ 833816 w 264"/>
                  <a:gd name="T69" fmla="*/ 207524 h 221"/>
                  <a:gd name="T70" fmla="*/ 780021 w 264"/>
                  <a:gd name="T71" fmla="*/ 207524 h 221"/>
                  <a:gd name="T72" fmla="*/ 153699 w 264"/>
                  <a:gd name="T73" fmla="*/ 342031 h 221"/>
                  <a:gd name="T74" fmla="*/ 756967 w 264"/>
                  <a:gd name="T75" fmla="*/ 115291 h 221"/>
                  <a:gd name="T76" fmla="*/ 772336 w 264"/>
                  <a:gd name="T77" fmla="*/ 146036 h 221"/>
                  <a:gd name="T78" fmla="*/ 837658 w 264"/>
                  <a:gd name="T79" fmla="*/ 46116 h 221"/>
                  <a:gd name="T80" fmla="*/ 714699 w 264"/>
                  <a:gd name="T81" fmla="*/ 38430 h 221"/>
                  <a:gd name="T82" fmla="*/ 733912 w 264"/>
                  <a:gd name="T83" fmla="*/ 73018 h 221"/>
                  <a:gd name="T84" fmla="*/ 146014 w 264"/>
                  <a:gd name="T85" fmla="*/ 295914 h 221"/>
                  <a:gd name="T86" fmla="*/ 153699 w 264"/>
                  <a:gd name="T87" fmla="*/ 342031 h 221"/>
                  <a:gd name="T88" fmla="*/ 1014412 w 264"/>
                  <a:gd name="T89" fmla="*/ 791666 h 221"/>
                  <a:gd name="T90" fmla="*/ 914508 w 264"/>
                  <a:gd name="T91" fmla="*/ 730178 h 221"/>
                  <a:gd name="T92" fmla="*/ 914508 w 264"/>
                  <a:gd name="T93" fmla="*/ 768608 h 221"/>
                  <a:gd name="T94" fmla="*/ 84534 w 264"/>
                  <a:gd name="T95" fmla="*/ 768608 h 221"/>
                  <a:gd name="T96" fmla="*/ 84534 w 264"/>
                  <a:gd name="T97" fmla="*/ 103762 h 221"/>
                  <a:gd name="T98" fmla="*/ 119117 w 264"/>
                  <a:gd name="T99" fmla="*/ 103762 h 221"/>
                  <a:gd name="T100" fmla="*/ 61480 w 264"/>
                  <a:gd name="T101" fmla="*/ 0 h 221"/>
                  <a:gd name="T102" fmla="*/ 0 w 264"/>
                  <a:gd name="T103" fmla="*/ 103762 h 221"/>
                  <a:gd name="T104" fmla="*/ 38425 w 264"/>
                  <a:gd name="T105" fmla="*/ 103762 h 221"/>
                  <a:gd name="T106" fmla="*/ 38425 w 264"/>
                  <a:gd name="T107" fmla="*/ 768608 h 221"/>
                  <a:gd name="T108" fmla="*/ 38425 w 264"/>
                  <a:gd name="T109" fmla="*/ 791666 h 221"/>
                  <a:gd name="T110" fmla="*/ 38425 w 264"/>
                  <a:gd name="T111" fmla="*/ 814725 h 221"/>
                  <a:gd name="T112" fmla="*/ 914508 w 264"/>
                  <a:gd name="T113" fmla="*/ 814725 h 221"/>
                  <a:gd name="T114" fmla="*/ 914508 w 264"/>
                  <a:gd name="T115" fmla="*/ 849312 h 221"/>
                  <a:gd name="T116" fmla="*/ 1014412 w 264"/>
                  <a:gd name="T117" fmla="*/ 791666 h 22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64" h="221" extrusionOk="0">
                    <a:moveTo>
                      <a:pt x="36" y="180"/>
                    </a:moveTo>
                    <a:cubicBezTo>
                      <a:pt x="36" y="121"/>
                      <a:pt x="36" y="121"/>
                      <a:pt x="36" y="121"/>
                    </a:cubicBezTo>
                    <a:cubicBezTo>
                      <a:pt x="36" y="116"/>
                      <a:pt x="39" y="112"/>
                      <a:pt x="44" y="112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64" y="112"/>
                      <a:pt x="67" y="116"/>
                      <a:pt x="67" y="121"/>
                    </a:cubicBezTo>
                    <a:cubicBezTo>
                      <a:pt x="67" y="180"/>
                      <a:pt x="67" y="180"/>
                      <a:pt x="67" y="180"/>
                    </a:cubicBezTo>
                    <a:cubicBezTo>
                      <a:pt x="67" y="185"/>
                      <a:pt x="64" y="189"/>
                      <a:pt x="59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39" y="189"/>
                      <a:pt x="36" y="185"/>
                      <a:pt x="36" y="180"/>
                    </a:cubicBezTo>
                    <a:close/>
                    <a:moveTo>
                      <a:pt x="97" y="91"/>
                    </a:moveTo>
                    <a:cubicBezTo>
                      <a:pt x="92" y="91"/>
                      <a:pt x="88" y="95"/>
                      <a:pt x="88" y="99"/>
                    </a:cubicBezTo>
                    <a:cubicBezTo>
                      <a:pt x="88" y="180"/>
                      <a:pt x="88" y="180"/>
                      <a:pt x="88" y="180"/>
                    </a:cubicBezTo>
                    <a:cubicBezTo>
                      <a:pt x="88" y="185"/>
                      <a:pt x="92" y="189"/>
                      <a:pt x="97" y="189"/>
                    </a:cubicBezTo>
                    <a:cubicBezTo>
                      <a:pt x="112" y="189"/>
                      <a:pt x="112" y="189"/>
                      <a:pt x="112" y="189"/>
                    </a:cubicBezTo>
                    <a:cubicBezTo>
                      <a:pt x="116" y="189"/>
                      <a:pt x="120" y="185"/>
                      <a:pt x="120" y="180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20" y="95"/>
                      <a:pt x="116" y="91"/>
                      <a:pt x="112" y="91"/>
                    </a:cubicBezTo>
                    <a:lnTo>
                      <a:pt x="97" y="91"/>
                    </a:lnTo>
                    <a:close/>
                    <a:moveTo>
                      <a:pt x="150" y="73"/>
                    </a:moveTo>
                    <a:cubicBezTo>
                      <a:pt x="145" y="73"/>
                      <a:pt x="141" y="76"/>
                      <a:pt x="141" y="81"/>
                    </a:cubicBezTo>
                    <a:cubicBezTo>
                      <a:pt x="141" y="180"/>
                      <a:pt x="141" y="180"/>
                      <a:pt x="141" y="180"/>
                    </a:cubicBezTo>
                    <a:cubicBezTo>
                      <a:pt x="141" y="185"/>
                      <a:pt x="145" y="189"/>
                      <a:pt x="150" y="189"/>
                    </a:cubicBezTo>
                    <a:cubicBezTo>
                      <a:pt x="165" y="189"/>
                      <a:pt x="165" y="189"/>
                      <a:pt x="165" y="189"/>
                    </a:cubicBezTo>
                    <a:cubicBezTo>
                      <a:pt x="169" y="189"/>
                      <a:pt x="173" y="185"/>
                      <a:pt x="173" y="180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73" y="76"/>
                      <a:pt x="169" y="73"/>
                      <a:pt x="165" y="73"/>
                    </a:cubicBezTo>
                    <a:lnTo>
                      <a:pt x="150" y="73"/>
                    </a:lnTo>
                    <a:close/>
                    <a:moveTo>
                      <a:pt x="203" y="54"/>
                    </a:moveTo>
                    <a:cubicBezTo>
                      <a:pt x="198" y="54"/>
                      <a:pt x="194" y="58"/>
                      <a:pt x="194" y="62"/>
                    </a:cubicBezTo>
                    <a:cubicBezTo>
                      <a:pt x="194" y="180"/>
                      <a:pt x="194" y="180"/>
                      <a:pt x="194" y="180"/>
                    </a:cubicBezTo>
                    <a:cubicBezTo>
                      <a:pt x="194" y="185"/>
                      <a:pt x="198" y="189"/>
                      <a:pt x="203" y="189"/>
                    </a:cubicBezTo>
                    <a:cubicBezTo>
                      <a:pt x="217" y="189"/>
                      <a:pt x="217" y="189"/>
                      <a:pt x="217" y="189"/>
                    </a:cubicBezTo>
                    <a:cubicBezTo>
                      <a:pt x="222" y="189"/>
                      <a:pt x="226" y="185"/>
                      <a:pt x="226" y="180"/>
                    </a:cubicBezTo>
                    <a:cubicBezTo>
                      <a:pt x="226" y="62"/>
                      <a:pt x="226" y="62"/>
                      <a:pt x="226" y="62"/>
                    </a:cubicBezTo>
                    <a:cubicBezTo>
                      <a:pt x="226" y="58"/>
                      <a:pt x="222" y="54"/>
                      <a:pt x="217" y="54"/>
                    </a:cubicBezTo>
                    <a:lnTo>
                      <a:pt x="203" y="54"/>
                    </a:lnTo>
                    <a:close/>
                    <a:moveTo>
                      <a:pt x="40" y="89"/>
                    </a:moveTo>
                    <a:cubicBezTo>
                      <a:pt x="96" y="78"/>
                      <a:pt x="149" y="58"/>
                      <a:pt x="197" y="30"/>
                    </a:cubicBezTo>
                    <a:cubicBezTo>
                      <a:pt x="201" y="38"/>
                      <a:pt x="201" y="38"/>
                      <a:pt x="201" y="38"/>
                    </a:cubicBezTo>
                    <a:cubicBezTo>
                      <a:pt x="218" y="12"/>
                      <a:pt x="218" y="12"/>
                      <a:pt x="218" y="12"/>
                    </a:cubicBezTo>
                    <a:cubicBezTo>
                      <a:pt x="186" y="10"/>
                      <a:pt x="186" y="10"/>
                      <a:pt x="186" y="10"/>
                    </a:cubicBezTo>
                    <a:cubicBezTo>
                      <a:pt x="191" y="19"/>
                      <a:pt x="191" y="19"/>
                      <a:pt x="191" y="19"/>
                    </a:cubicBezTo>
                    <a:cubicBezTo>
                      <a:pt x="145" y="47"/>
                      <a:pt x="93" y="67"/>
                      <a:pt x="38" y="77"/>
                    </a:cubicBezTo>
                    <a:lnTo>
                      <a:pt x="40" y="89"/>
                    </a:lnTo>
                    <a:close/>
                    <a:moveTo>
                      <a:pt x="264" y="206"/>
                    </a:moveTo>
                    <a:cubicBezTo>
                      <a:pt x="238" y="190"/>
                      <a:pt x="238" y="190"/>
                      <a:pt x="238" y="190"/>
                    </a:cubicBezTo>
                    <a:cubicBezTo>
                      <a:pt x="238" y="200"/>
                      <a:pt x="238" y="200"/>
                      <a:pt x="238" y="200"/>
                    </a:cubicBezTo>
                    <a:cubicBezTo>
                      <a:pt x="22" y="200"/>
                      <a:pt x="22" y="200"/>
                      <a:pt x="22" y="20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00"/>
                      <a:pt x="10" y="200"/>
                      <a:pt x="10" y="200"/>
                    </a:cubicBezTo>
                    <a:cubicBezTo>
                      <a:pt x="10" y="206"/>
                      <a:pt x="10" y="206"/>
                      <a:pt x="10" y="206"/>
                    </a:cubicBezTo>
                    <a:cubicBezTo>
                      <a:pt x="10" y="212"/>
                      <a:pt x="10" y="212"/>
                      <a:pt x="10" y="212"/>
                    </a:cubicBezTo>
                    <a:cubicBezTo>
                      <a:pt x="238" y="212"/>
                      <a:pt x="238" y="212"/>
                      <a:pt x="238" y="212"/>
                    </a:cubicBezTo>
                    <a:cubicBezTo>
                      <a:pt x="238" y="221"/>
                      <a:pt x="238" y="221"/>
                      <a:pt x="238" y="221"/>
                    </a:cubicBezTo>
                    <a:lnTo>
                      <a:pt x="264" y="20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5" name="Google Shape;892;p37">
                <a:extLst>
                  <a:ext uri="{FF2B5EF4-FFF2-40B4-BE49-F238E27FC236}">
                    <a16:creationId xmlns:a16="http://schemas.microsoft.com/office/drawing/2014/main" id="{A4FC13AB-36AE-43D4-9BC3-76823BCAE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047" y="5329494"/>
                <a:ext cx="488988" cy="471314"/>
              </a:xfrm>
              <a:custGeom>
                <a:avLst/>
                <a:gdLst>
                  <a:gd name="T0" fmla="*/ 560777 w 236"/>
                  <a:gd name="T1" fmla="*/ 107770 h 212"/>
                  <a:gd name="T2" fmla="*/ 403299 w 236"/>
                  <a:gd name="T3" fmla="*/ 50036 h 212"/>
                  <a:gd name="T4" fmla="*/ 291911 w 236"/>
                  <a:gd name="T5" fmla="*/ 107770 h 212"/>
                  <a:gd name="T6" fmla="*/ 518527 w 236"/>
                  <a:gd name="T7" fmla="*/ 0 h 212"/>
                  <a:gd name="T8" fmla="*/ 138274 w 236"/>
                  <a:gd name="T9" fmla="*/ 454175 h 212"/>
                  <a:gd name="T10" fmla="*/ 364889 w 236"/>
                  <a:gd name="T11" fmla="*/ 419534 h 212"/>
                  <a:gd name="T12" fmla="*/ 499322 w 236"/>
                  <a:gd name="T13" fmla="*/ 373347 h 212"/>
                  <a:gd name="T14" fmla="*/ 541573 w 236"/>
                  <a:gd name="T15" fmla="*/ 454175 h 212"/>
                  <a:gd name="T16" fmla="*/ 906462 w 236"/>
                  <a:gd name="T17" fmla="*/ 323311 h 212"/>
                  <a:gd name="T18" fmla="*/ 798916 w 236"/>
                  <a:gd name="T19" fmla="*/ 130864 h 212"/>
                  <a:gd name="T20" fmla="*/ 725938 w 236"/>
                  <a:gd name="T21" fmla="*/ 130864 h 212"/>
                  <a:gd name="T22" fmla="*/ 649119 w 236"/>
                  <a:gd name="T23" fmla="*/ 130864 h 212"/>
                  <a:gd name="T24" fmla="*/ 556936 w 236"/>
                  <a:gd name="T25" fmla="*/ 130864 h 212"/>
                  <a:gd name="T26" fmla="*/ 284230 w 236"/>
                  <a:gd name="T27" fmla="*/ 130864 h 212"/>
                  <a:gd name="T28" fmla="*/ 172842 w 236"/>
                  <a:gd name="T29" fmla="*/ 130864 h 212"/>
                  <a:gd name="T30" fmla="*/ 107546 w 236"/>
                  <a:gd name="T31" fmla="*/ 130864 h 212"/>
                  <a:gd name="T32" fmla="*/ 0 w 236"/>
                  <a:gd name="T33" fmla="*/ 323311 h 212"/>
                  <a:gd name="T34" fmla="*/ 768188 w 236"/>
                  <a:gd name="T35" fmla="*/ 488815 h 212"/>
                  <a:gd name="T36" fmla="*/ 541573 w 236"/>
                  <a:gd name="T37" fmla="*/ 523456 h 212"/>
                  <a:gd name="T38" fmla="*/ 407140 w 236"/>
                  <a:gd name="T39" fmla="*/ 565794 h 212"/>
                  <a:gd name="T40" fmla="*/ 364889 w 236"/>
                  <a:gd name="T41" fmla="*/ 488815 h 212"/>
                  <a:gd name="T42" fmla="*/ 0 w 236"/>
                  <a:gd name="T43" fmla="*/ 411836 h 212"/>
                  <a:gd name="T44" fmla="*/ 107546 w 236"/>
                  <a:gd name="T45" fmla="*/ 815975 h 212"/>
                  <a:gd name="T46" fmla="*/ 172842 w 236"/>
                  <a:gd name="T47" fmla="*/ 815975 h 212"/>
                  <a:gd name="T48" fmla="*/ 687528 w 236"/>
                  <a:gd name="T49" fmla="*/ 815975 h 212"/>
                  <a:gd name="T50" fmla="*/ 748983 w 236"/>
                  <a:gd name="T51" fmla="*/ 815975 h 212"/>
                  <a:gd name="T52" fmla="*/ 906462 w 236"/>
                  <a:gd name="T53" fmla="*/ 692809 h 212"/>
                  <a:gd name="T54" fmla="*/ 768188 w 236"/>
                  <a:gd name="T55" fmla="*/ 488815 h 212"/>
                  <a:gd name="T56" fmla="*/ 410981 w 236"/>
                  <a:gd name="T57" fmla="*/ 407988 h 212"/>
                  <a:gd name="T58" fmla="*/ 395617 w 236"/>
                  <a:gd name="T59" fmla="*/ 446477 h 212"/>
                  <a:gd name="T60" fmla="*/ 395617 w 236"/>
                  <a:gd name="T61" fmla="*/ 484966 h 212"/>
                  <a:gd name="T62" fmla="*/ 395617 w 236"/>
                  <a:gd name="T63" fmla="*/ 519607 h 212"/>
                  <a:gd name="T64" fmla="*/ 495481 w 236"/>
                  <a:gd name="T65" fmla="*/ 535002 h 212"/>
                  <a:gd name="T66" fmla="*/ 510845 w 236"/>
                  <a:gd name="T67" fmla="*/ 496513 h 212"/>
                  <a:gd name="T68" fmla="*/ 510845 w 236"/>
                  <a:gd name="T69" fmla="*/ 458024 h 212"/>
                  <a:gd name="T70" fmla="*/ 510845 w 236"/>
                  <a:gd name="T71" fmla="*/ 427232 h 2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6" h="212" extrusionOk="0">
                    <a:moveTo>
                      <a:pt x="160" y="28"/>
                    </a:moveTo>
                    <a:cubicBezTo>
                      <a:pt x="146" y="28"/>
                      <a:pt x="146" y="28"/>
                      <a:pt x="146" y="28"/>
                    </a:cubicBezTo>
                    <a:cubicBezTo>
                      <a:pt x="145" y="19"/>
                      <a:pt x="139" y="13"/>
                      <a:pt x="131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1" y="19"/>
                      <a:pt x="90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2"/>
                      <a:pt x="87" y="0"/>
                      <a:pt x="101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9" y="0"/>
                      <a:pt x="160" y="12"/>
                      <a:pt x="160" y="28"/>
                    </a:cubicBezTo>
                    <a:close/>
                    <a:moveTo>
                      <a:pt x="36" y="118"/>
                    </a:moveTo>
                    <a:cubicBezTo>
                      <a:pt x="95" y="118"/>
                      <a:pt x="95" y="118"/>
                      <a:pt x="95" y="118"/>
                    </a:cubicBezTo>
                    <a:cubicBezTo>
                      <a:pt x="95" y="109"/>
                      <a:pt x="95" y="109"/>
                      <a:pt x="95" y="109"/>
                    </a:cubicBezTo>
                    <a:cubicBezTo>
                      <a:pt x="95" y="103"/>
                      <a:pt x="100" y="97"/>
                      <a:pt x="106" y="97"/>
                    </a:cubicBezTo>
                    <a:cubicBezTo>
                      <a:pt x="130" y="97"/>
                      <a:pt x="130" y="97"/>
                      <a:pt x="130" y="97"/>
                    </a:cubicBezTo>
                    <a:cubicBezTo>
                      <a:pt x="136" y="97"/>
                      <a:pt x="141" y="103"/>
                      <a:pt x="141" y="109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200" y="118"/>
                      <a:pt x="200" y="118"/>
                      <a:pt x="200" y="118"/>
                    </a:cubicBezTo>
                    <a:cubicBezTo>
                      <a:pt x="218" y="118"/>
                      <a:pt x="233" y="103"/>
                      <a:pt x="236" y="84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6" y="48"/>
                      <a:pt x="224" y="34"/>
                      <a:pt x="208" y="34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89" y="34"/>
                      <a:pt x="189" y="34"/>
                      <a:pt x="189" y="34"/>
                    </a:cubicBezTo>
                    <a:cubicBezTo>
                      <a:pt x="179" y="34"/>
                      <a:pt x="179" y="34"/>
                      <a:pt x="179" y="34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62" y="34"/>
                      <a:pt x="162" y="34"/>
                      <a:pt x="162" y="34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91" y="34"/>
                      <a:pt x="91" y="34"/>
                      <a:pt x="91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2" y="34"/>
                      <a:pt x="0" y="48"/>
                      <a:pt x="0" y="6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3" y="103"/>
                      <a:pt x="18" y="118"/>
                      <a:pt x="36" y="118"/>
                    </a:cubicBezTo>
                    <a:close/>
                    <a:moveTo>
                      <a:pt x="200" y="127"/>
                    </a:moveTo>
                    <a:cubicBezTo>
                      <a:pt x="141" y="127"/>
                      <a:pt x="141" y="127"/>
                      <a:pt x="141" y="127"/>
                    </a:cubicBezTo>
                    <a:cubicBezTo>
                      <a:pt x="141" y="136"/>
                      <a:pt x="141" y="136"/>
                      <a:pt x="141" y="136"/>
                    </a:cubicBezTo>
                    <a:cubicBezTo>
                      <a:pt x="141" y="142"/>
                      <a:pt x="136" y="147"/>
                      <a:pt x="130" y="147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00" y="147"/>
                      <a:pt x="95" y="142"/>
                      <a:pt x="95" y="136"/>
                    </a:cubicBezTo>
                    <a:cubicBezTo>
                      <a:pt x="95" y="127"/>
                      <a:pt x="95" y="127"/>
                      <a:pt x="95" y="127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1" y="127"/>
                      <a:pt x="8" y="119"/>
                      <a:pt x="0" y="107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97"/>
                      <a:pt x="12" y="212"/>
                      <a:pt x="28" y="212"/>
                    </a:cubicBezTo>
                    <a:cubicBezTo>
                      <a:pt x="37" y="212"/>
                      <a:pt x="37" y="212"/>
                      <a:pt x="37" y="212"/>
                    </a:cubicBezTo>
                    <a:cubicBezTo>
                      <a:pt x="45" y="212"/>
                      <a:pt x="45" y="212"/>
                      <a:pt x="45" y="212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179" y="212"/>
                      <a:pt x="179" y="212"/>
                      <a:pt x="179" y="212"/>
                    </a:cubicBezTo>
                    <a:cubicBezTo>
                      <a:pt x="189" y="212"/>
                      <a:pt x="189" y="212"/>
                      <a:pt x="189" y="212"/>
                    </a:cubicBezTo>
                    <a:cubicBezTo>
                      <a:pt x="195" y="212"/>
                      <a:pt x="195" y="212"/>
                      <a:pt x="195" y="212"/>
                    </a:cubicBezTo>
                    <a:cubicBezTo>
                      <a:pt x="208" y="212"/>
                      <a:pt x="208" y="212"/>
                      <a:pt x="208" y="212"/>
                    </a:cubicBezTo>
                    <a:cubicBezTo>
                      <a:pt x="224" y="212"/>
                      <a:pt x="236" y="197"/>
                      <a:pt x="236" y="180"/>
                    </a:cubicBezTo>
                    <a:cubicBezTo>
                      <a:pt x="236" y="107"/>
                      <a:pt x="236" y="107"/>
                      <a:pt x="236" y="107"/>
                    </a:cubicBezTo>
                    <a:cubicBezTo>
                      <a:pt x="228" y="119"/>
                      <a:pt x="215" y="127"/>
                      <a:pt x="200" y="127"/>
                    </a:cubicBezTo>
                    <a:close/>
                    <a:moveTo>
                      <a:pt x="129" y="106"/>
                    </a:moveTo>
                    <a:cubicBezTo>
                      <a:pt x="107" y="106"/>
                      <a:pt x="107" y="106"/>
                      <a:pt x="107" y="106"/>
                    </a:cubicBezTo>
                    <a:cubicBezTo>
                      <a:pt x="105" y="106"/>
                      <a:pt x="103" y="108"/>
                      <a:pt x="103" y="111"/>
                    </a:cubicBezTo>
                    <a:cubicBezTo>
                      <a:pt x="103" y="116"/>
                      <a:pt x="103" y="116"/>
                      <a:pt x="103" y="116"/>
                    </a:cubicBezTo>
                    <a:cubicBezTo>
                      <a:pt x="103" y="119"/>
                      <a:pt x="103" y="119"/>
                      <a:pt x="103" y="119"/>
                    </a:cubicBezTo>
                    <a:cubicBezTo>
                      <a:pt x="103" y="126"/>
                      <a:pt x="103" y="126"/>
                      <a:pt x="103" y="126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103" y="137"/>
                      <a:pt x="105" y="139"/>
                      <a:pt x="107" y="139"/>
                    </a:cubicBezTo>
                    <a:cubicBezTo>
                      <a:pt x="129" y="139"/>
                      <a:pt x="129" y="139"/>
                      <a:pt x="129" y="139"/>
                    </a:cubicBezTo>
                    <a:cubicBezTo>
                      <a:pt x="131" y="139"/>
                      <a:pt x="133" y="137"/>
                      <a:pt x="133" y="135"/>
                    </a:cubicBezTo>
                    <a:cubicBezTo>
                      <a:pt x="133" y="129"/>
                      <a:pt x="133" y="129"/>
                      <a:pt x="133" y="129"/>
                    </a:cubicBezTo>
                    <a:cubicBezTo>
                      <a:pt x="133" y="126"/>
                      <a:pt x="133" y="126"/>
                      <a:pt x="133" y="126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3" y="116"/>
                      <a:pt x="133" y="116"/>
                      <a:pt x="133" y="116"/>
                    </a:cubicBezTo>
                    <a:cubicBezTo>
                      <a:pt x="133" y="111"/>
                      <a:pt x="133" y="111"/>
                      <a:pt x="133" y="111"/>
                    </a:cubicBezTo>
                    <a:cubicBezTo>
                      <a:pt x="133" y="108"/>
                      <a:pt x="131" y="106"/>
                      <a:pt x="129" y="10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/>
              <a:p>
                <a:pPr defTabSz="967252">
                  <a:defRPr/>
                </a:pPr>
                <a:endParaRPr lang="en-US" sz="1692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6" name="Google Shape;893;p37">
                <a:extLst>
                  <a:ext uri="{FF2B5EF4-FFF2-40B4-BE49-F238E27FC236}">
                    <a16:creationId xmlns:a16="http://schemas.microsoft.com/office/drawing/2014/main" id="{ED4EB5C8-3628-4526-BCC3-A963AA656F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5346" y="4686215"/>
                <a:ext cx="1633347" cy="690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>
                <a:lvl1pPr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967252">
                  <a:buSzPts val="1800"/>
                  <a:defRPr/>
                </a:pP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Eficiencia</a:t>
                </a:r>
                <a:r>
                  <a:rPr lang="en-US" altLang="es-EC" sz="1481" b="1" dirty="0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</a:t>
                </a: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Administrativa</a:t>
                </a:r>
                <a:endParaRPr lang="es-EC" altLang="es-EC" sz="1164" b="1" dirty="0">
                  <a:cs typeface="Open Sans" panose="020B0606030504020204" pitchFamily="34" charset="0"/>
                </a:endParaRPr>
              </a:p>
            </p:txBody>
          </p:sp>
          <p:sp>
            <p:nvSpPr>
              <p:cNvPr id="477" name="Google Shape;894;p37">
                <a:extLst>
                  <a:ext uri="{FF2B5EF4-FFF2-40B4-BE49-F238E27FC236}">
                    <a16:creationId xmlns:a16="http://schemas.microsoft.com/office/drawing/2014/main" id="{572973CF-79E1-4B9A-AA71-9AF59A6920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7715" y="4715286"/>
                <a:ext cx="1632038" cy="714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>
                <a:lvl1pPr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967252">
                  <a:buSzPts val="1800"/>
                  <a:defRPr/>
                </a:pP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Proyectos</a:t>
                </a:r>
                <a:r>
                  <a:rPr lang="en-US" altLang="es-EC" sz="1481" b="1" dirty="0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</a:t>
                </a: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Estratégicos</a:t>
                </a:r>
                <a:endParaRPr lang="es-EC" altLang="es-EC" sz="1164" b="1" dirty="0">
                  <a:cs typeface="Open Sans" panose="020B0606030504020204" pitchFamily="34" charset="0"/>
                </a:endParaRPr>
              </a:p>
            </p:txBody>
          </p:sp>
          <p:sp>
            <p:nvSpPr>
              <p:cNvPr id="478" name="Google Shape;895;p37">
                <a:extLst>
                  <a:ext uri="{FF2B5EF4-FFF2-40B4-BE49-F238E27FC236}">
                    <a16:creationId xmlns:a16="http://schemas.microsoft.com/office/drawing/2014/main" id="{1DDE103A-7F0C-4520-A0F5-A9C18CA1B9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8032" y="4739415"/>
                <a:ext cx="1633346" cy="690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>
                <a:lvl1pPr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967252">
                  <a:buSzPts val="1800"/>
                  <a:defRPr/>
                </a:pP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Participación</a:t>
                </a:r>
                <a:r>
                  <a:rPr lang="en-US" altLang="es-EC" sz="1481" b="1" dirty="0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Ciudadana</a:t>
                </a:r>
                <a:endParaRPr lang="es-EC" altLang="es-EC" sz="1164" b="1" dirty="0">
                  <a:cs typeface="Open Sans" panose="020B0606030504020204" pitchFamily="34" charset="0"/>
                </a:endParaRPr>
              </a:p>
            </p:txBody>
          </p:sp>
          <p:sp>
            <p:nvSpPr>
              <p:cNvPr id="479" name="Google Shape;896;p37">
                <a:extLst>
                  <a:ext uri="{FF2B5EF4-FFF2-40B4-BE49-F238E27FC236}">
                    <a16:creationId xmlns:a16="http://schemas.microsoft.com/office/drawing/2014/main" id="{679F8DB0-6232-4D40-8811-C9005F44B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0690" y="4727350"/>
                <a:ext cx="1632038" cy="690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711" tIns="48342" rIns="96711" bIns="48342"/>
              <a:lstStyle>
                <a:lvl1pPr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967252">
                  <a:buSzPts val="1800"/>
                  <a:defRPr/>
                </a:pP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Proyección</a:t>
                </a:r>
                <a:r>
                  <a:rPr lang="en-US" altLang="es-EC" sz="1481" b="1" dirty="0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 </a:t>
                </a:r>
                <a:r>
                  <a:rPr lang="en-US" altLang="es-EC" sz="1481" b="1" dirty="0" err="1">
                    <a:latin typeface="Open Sans" panose="020B0606030504020204" pitchFamily="34" charset="0"/>
                    <a:cs typeface="Open Sans" panose="020B0606030504020204" pitchFamily="34" charset="0"/>
                    <a:sym typeface="Open Sans" panose="020B0606030504020204" pitchFamily="34" charset="0"/>
                  </a:rPr>
                  <a:t>Internacional</a:t>
                </a:r>
                <a:endParaRPr lang="es-EC" altLang="es-EC" sz="1164" b="1" dirty="0">
                  <a:cs typeface="Open Sans" panose="020B0606030504020204" pitchFamily="34" charset="0"/>
                </a:endParaRPr>
              </a:p>
            </p:txBody>
          </p:sp>
          <p:sp>
            <p:nvSpPr>
              <p:cNvPr id="480" name="CuadroTexto 479">
                <a:extLst>
                  <a:ext uri="{FF2B5EF4-FFF2-40B4-BE49-F238E27FC236}">
                    <a16:creationId xmlns:a16="http://schemas.microsoft.com/office/drawing/2014/main" id="{C1A41BB5-1D57-4D27-ACF5-DCDC123C1BF7}"/>
                  </a:ext>
                </a:extLst>
              </p:cNvPr>
              <p:cNvSpPr txBox="1"/>
              <p:nvPr/>
            </p:nvSpPr>
            <p:spPr>
              <a:xfrm rot="16200000">
                <a:off x="285333" y="4470164"/>
                <a:ext cx="2659917" cy="544431"/>
              </a:xfrm>
              <a:prstGeom prst="downArrow">
                <a:avLst>
                  <a:gd name="adj1" fmla="val 49328"/>
                  <a:gd name="adj2" fmla="val 63118"/>
                </a:avLst>
              </a:prstGeom>
              <a:solidFill>
                <a:schemeClr val="accent4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967252">
                  <a:defRPr/>
                </a:pPr>
                <a:r>
                  <a:rPr lang="es-EC" sz="1904" dirty="0">
                    <a:solidFill>
                      <a:prstClr val="white"/>
                    </a:solidFill>
                    <a:latin typeface="Calibri" panose="020F0502020204030204"/>
                  </a:rPr>
                  <a:t>Estrategias </a:t>
                </a:r>
              </a:p>
            </p:txBody>
          </p:sp>
          <p:sp>
            <p:nvSpPr>
              <p:cNvPr id="481" name="Google Shape;7782;p148">
                <a:extLst>
                  <a:ext uri="{FF2B5EF4-FFF2-40B4-BE49-F238E27FC236}">
                    <a16:creationId xmlns:a16="http://schemas.microsoft.com/office/drawing/2014/main" id="{AA9C7070-7B7F-4C75-8A0D-3958B4E4E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4449" y="4068717"/>
                <a:ext cx="641350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01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Google Shape;7782;p148">
                <a:extLst>
                  <a:ext uri="{FF2B5EF4-FFF2-40B4-BE49-F238E27FC236}">
                    <a16:creationId xmlns:a16="http://schemas.microsoft.com/office/drawing/2014/main" id="{D7154E1E-C5B6-44EE-BA66-4CD95DFAA3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3210" y="4068717"/>
                <a:ext cx="783435" cy="690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02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Google Shape;7782;p148">
                <a:extLst>
                  <a:ext uri="{FF2B5EF4-FFF2-40B4-BE49-F238E27FC236}">
                    <a16:creationId xmlns:a16="http://schemas.microsoft.com/office/drawing/2014/main" id="{17E824AB-F064-4CF9-BBE2-967C3534A4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4030" y="4061371"/>
                <a:ext cx="641350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03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Google Shape;7782;p148">
                <a:extLst>
                  <a:ext uri="{FF2B5EF4-FFF2-40B4-BE49-F238E27FC236}">
                    <a16:creationId xmlns:a16="http://schemas.microsoft.com/office/drawing/2014/main" id="{065D81B3-01AF-4600-8CB3-B6AFEE561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4668" y="4047957"/>
                <a:ext cx="641350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67252">
                  <a:lnSpc>
                    <a:spcPct val="100000"/>
                  </a:lnSpc>
                  <a:spcBef>
                    <a:spcPct val="0"/>
                  </a:spcBef>
                  <a:buClr>
                    <a:srgbClr val="FFFFFF"/>
                  </a:buClr>
                  <a:buSzPts val="4000"/>
                  <a:buNone/>
                  <a:defRPr/>
                </a:pPr>
                <a:r>
                  <a:rPr lang="en-US" altLang="en-US" sz="4231" b="1" dirty="0">
                    <a:solidFill>
                      <a:srgbClr val="FFFFFF"/>
                    </a:solidFill>
                    <a:latin typeface="Open Sans Semibold" panose="020B0706030804020204" pitchFamily="34" charset="0"/>
                    <a:cs typeface="Open Sans Semibold" panose="020B0706030804020204" pitchFamily="34" charset="0"/>
                    <a:sym typeface="Open Sans Semibold" panose="020B0706030804020204" pitchFamily="34" charset="0"/>
                  </a:rPr>
                  <a:t>04</a:t>
                </a:r>
                <a:endParaRPr lang="en-US" altLang="en-US" sz="1481" dirty="0">
                  <a:solidFill>
                    <a:srgbClr val="000000"/>
                  </a:solidFill>
                  <a:latin typeface="Arial" panose="020B0604020202020204" pitchFamily="34" charset="0"/>
                  <a:cs typeface="Open Sans Semibold" panose="020B07060308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85" name="CuadroTexto 484">
              <a:extLst>
                <a:ext uri="{FF2B5EF4-FFF2-40B4-BE49-F238E27FC236}">
                  <a16:creationId xmlns:a16="http://schemas.microsoft.com/office/drawing/2014/main" id="{6E875224-B423-453B-B6B8-37F70E79460A}"/>
                </a:ext>
              </a:extLst>
            </p:cNvPr>
            <p:cNvSpPr txBox="1"/>
            <p:nvPr/>
          </p:nvSpPr>
          <p:spPr>
            <a:xfrm rot="5400000">
              <a:off x="7112249" y="2510888"/>
              <a:ext cx="2813693" cy="556800"/>
            </a:xfrm>
            <a:prstGeom prst="downArrow">
              <a:avLst>
                <a:gd name="adj1" fmla="val 49328"/>
                <a:gd name="adj2" fmla="val 63118"/>
              </a:avLst>
            </a:prstGeom>
            <a:solidFill>
              <a:schemeClr val="accent4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67252">
                <a:defRPr/>
              </a:pPr>
              <a:r>
                <a:rPr lang="es-EC" sz="1904" dirty="0">
                  <a:solidFill>
                    <a:prstClr val="white"/>
                  </a:solidFill>
                  <a:latin typeface="Calibri" panose="020F0502020204030204"/>
                </a:rPr>
                <a:t>Desafíos </a:t>
              </a:r>
            </a:p>
          </p:txBody>
        </p:sp>
        <p:pic>
          <p:nvPicPr>
            <p:cNvPr id="3" name="Gráfico 2" descr="Centro educativo">
              <a:extLst>
                <a:ext uri="{FF2B5EF4-FFF2-40B4-BE49-F238E27FC236}">
                  <a16:creationId xmlns:a16="http://schemas.microsoft.com/office/drawing/2014/main" id="{BA380C13-556F-474A-8A69-76D361BB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7034335" y="1803419"/>
              <a:ext cx="722894" cy="722894"/>
            </a:xfrm>
            <a:prstGeom prst="rect">
              <a:avLst/>
            </a:prstGeom>
          </p:spPr>
        </p:pic>
        <p:pic>
          <p:nvPicPr>
            <p:cNvPr id="6" name="Gráfico 5" descr="Diagrama de flujo">
              <a:extLst>
                <a:ext uri="{FF2B5EF4-FFF2-40B4-BE49-F238E27FC236}">
                  <a16:creationId xmlns:a16="http://schemas.microsoft.com/office/drawing/2014/main" id="{025667A7-B7FC-4244-A9F0-B5F617AFF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7080321" y="2827446"/>
              <a:ext cx="668368" cy="66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509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159" y="239975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Institucionalización del PDOT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1E5DC2AF-0F5C-4E50-A37A-6F8A89F844F5}"/>
              </a:ext>
            </a:extLst>
          </p:cNvPr>
          <p:cNvSpPr/>
          <p:nvPr/>
        </p:nvSpPr>
        <p:spPr>
          <a:xfrm>
            <a:off x="1853440" y="1511503"/>
            <a:ext cx="7226852" cy="1915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Articulación PDOT - PEI - CLP</a:t>
            </a:r>
          </a:p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Alineación del GADPE al PDOT </a:t>
            </a:r>
          </a:p>
          <a:p>
            <a:pPr marL="785893" lvl="1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Nueva Arquitectura Institucional</a:t>
            </a:r>
          </a:p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Alineación PDOT - Presupuesto</a:t>
            </a:r>
          </a:p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Territorializar el Presupuesto por parroquias y por competencias</a:t>
            </a:r>
          </a:p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Financiamiento del PDOT</a:t>
            </a:r>
          </a:p>
          <a:p>
            <a:pPr marL="302266" indent="-302266" defTabSz="967252">
              <a:buFont typeface="Wingdings" panose="05000000000000000000" pitchFamily="2" charset="2"/>
              <a:buChar char="§"/>
            </a:pPr>
            <a:r>
              <a:rPr lang="es-EC" sz="1692" dirty="0">
                <a:solidFill>
                  <a:prstClr val="black"/>
                </a:solidFill>
                <a:latin typeface="Roboto" pitchFamily="2" charset="0"/>
                <a:ea typeface="Roboto" pitchFamily="2" charset="0"/>
              </a:rPr>
              <a:t>Monitoreo y Evaluación</a:t>
            </a:r>
            <a:endParaRPr lang="es-EC" sz="1692" dirty="0">
              <a:solidFill>
                <a:prstClr val="black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129" name="Imagen 128">
            <a:extLst>
              <a:ext uri="{FF2B5EF4-FFF2-40B4-BE49-F238E27FC236}">
                <a16:creationId xmlns:a16="http://schemas.microsoft.com/office/drawing/2014/main" id="{515A824B-F8E3-4968-9488-9E1B09C69B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2563" y="3563520"/>
            <a:ext cx="3504192" cy="27370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6004CF-CA56-4351-9A9F-776E1A865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530" y="3871623"/>
            <a:ext cx="2179516" cy="188800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D2231321-9552-44CB-9DB5-AE98B784ABEB}"/>
              </a:ext>
            </a:extLst>
          </p:cNvPr>
          <p:cNvGrpSpPr/>
          <p:nvPr/>
        </p:nvGrpSpPr>
        <p:grpSpPr>
          <a:xfrm>
            <a:off x="4989401" y="3904470"/>
            <a:ext cx="2493578" cy="1838901"/>
            <a:chOff x="4989401" y="3904470"/>
            <a:chExt cx="2493578" cy="183890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6554CF3-599F-4A75-B887-0FF6BA46F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401" y="3904471"/>
              <a:ext cx="1195830" cy="18389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4B215F2-E3C6-47FB-9668-885C1DF9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2434" y="3904470"/>
              <a:ext cx="1300545" cy="18389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7307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2239" y="214464"/>
            <a:ext cx="6004561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La Provincia: perfil territorial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4EED36-A023-4132-8CA8-C96D1C5E6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762" y="1658357"/>
            <a:ext cx="2777973" cy="18556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60975E-52D9-4135-BBDF-8FEB36692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3834" y="1030539"/>
            <a:ext cx="3504881" cy="6141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448687-5EB5-434B-AE76-2B0A3DAA8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3252" y="3584980"/>
            <a:ext cx="2742712" cy="22466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01DA7C-5DFC-4F6E-8DB0-74EDA5626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4756" y="1669630"/>
            <a:ext cx="2352729" cy="13360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828EA4-3D48-42B2-88AA-32E2BA09F1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890" y="1030538"/>
            <a:ext cx="2989412" cy="47663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06DD10-DD99-4A77-9AE4-B4A79BB6F1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5964" y="3609968"/>
            <a:ext cx="1754625" cy="14424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0EBBA95-31E2-4314-B1A8-647D292589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722" y="5902607"/>
            <a:ext cx="3651986" cy="11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25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753" y="671014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Articulación PDOT-PEI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89BDCAB-95CD-42C0-BD30-BD75354B856A}"/>
              </a:ext>
            </a:extLst>
          </p:cNvPr>
          <p:cNvGrpSpPr/>
          <p:nvPr/>
        </p:nvGrpSpPr>
        <p:grpSpPr>
          <a:xfrm>
            <a:off x="1935104" y="1377764"/>
            <a:ext cx="7671523" cy="4861257"/>
            <a:chOff x="21481" y="1389382"/>
            <a:chExt cx="9032763" cy="4242238"/>
          </a:xfrm>
        </p:grpSpPr>
        <p:sp>
          <p:nvSpPr>
            <p:cNvPr id="9" name="CuadroTexto 22">
              <a:extLst>
                <a:ext uri="{FF2B5EF4-FFF2-40B4-BE49-F238E27FC236}">
                  <a16:creationId xmlns:a16="http://schemas.microsoft.com/office/drawing/2014/main" id="{F6868609-084F-45DE-858F-B00E8F1C8E03}"/>
                </a:ext>
              </a:extLst>
            </p:cNvPr>
            <p:cNvSpPr txBox="1"/>
            <p:nvPr/>
          </p:nvSpPr>
          <p:spPr>
            <a:xfrm>
              <a:off x="1889927" y="1389382"/>
              <a:ext cx="4932752" cy="2794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67252"/>
              <a:r>
                <a:rPr lang="es-CO" sz="1481" b="1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PRINCIPIOS</a:t>
              </a:r>
            </a:p>
          </p:txBody>
        </p:sp>
        <p:sp>
          <p:nvSpPr>
            <p:cNvPr id="10" name="CuadroTexto 23">
              <a:extLst>
                <a:ext uri="{FF2B5EF4-FFF2-40B4-BE49-F238E27FC236}">
                  <a16:creationId xmlns:a16="http://schemas.microsoft.com/office/drawing/2014/main" id="{F2948B2E-2658-478A-B947-FFEAE91FC673}"/>
                </a:ext>
              </a:extLst>
            </p:cNvPr>
            <p:cNvSpPr txBox="1"/>
            <p:nvPr/>
          </p:nvSpPr>
          <p:spPr>
            <a:xfrm>
              <a:off x="466129" y="2594142"/>
              <a:ext cx="3321163" cy="2794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67252"/>
              <a:r>
                <a:rPr lang="es-CO" sz="1481" b="1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APUESTAS FISICO ESPACIALES  </a:t>
              </a:r>
            </a:p>
          </p:txBody>
        </p:sp>
        <p:sp>
          <p:nvSpPr>
            <p:cNvPr id="11" name="CuadroTexto 24">
              <a:extLst>
                <a:ext uri="{FF2B5EF4-FFF2-40B4-BE49-F238E27FC236}">
                  <a16:creationId xmlns:a16="http://schemas.microsoft.com/office/drawing/2014/main" id="{18B9E54A-5387-4FF5-98D3-72CA4C74B79B}"/>
                </a:ext>
              </a:extLst>
            </p:cNvPr>
            <p:cNvSpPr txBox="1"/>
            <p:nvPr/>
          </p:nvSpPr>
          <p:spPr>
            <a:xfrm>
              <a:off x="482385" y="3089942"/>
              <a:ext cx="3304906" cy="47830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400">
                  <a:solidFill>
                    <a:prstClr val="black"/>
                  </a:solidFill>
                </a:defRPr>
              </a:lvl1pPr>
            </a:lstStyle>
            <a:p>
              <a:pPr defTabSz="967252"/>
              <a:r>
                <a:rPr lang="es-CO" sz="1481" b="1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OBJETIVOS ESTRATÉGICOS-URBANÍSTICOS</a:t>
              </a:r>
            </a:p>
          </p:txBody>
        </p:sp>
        <p:sp>
          <p:nvSpPr>
            <p:cNvPr id="12" name="CuadroTexto 25">
              <a:extLst>
                <a:ext uri="{FF2B5EF4-FFF2-40B4-BE49-F238E27FC236}">
                  <a16:creationId xmlns:a16="http://schemas.microsoft.com/office/drawing/2014/main" id="{369EF6E7-6E7B-4148-AC8E-D3553E9ECEBF}"/>
                </a:ext>
              </a:extLst>
            </p:cNvPr>
            <p:cNvSpPr txBox="1"/>
            <p:nvPr/>
          </p:nvSpPr>
          <p:spPr>
            <a:xfrm>
              <a:off x="4848162" y="3090563"/>
              <a:ext cx="3540263" cy="67717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400">
                  <a:solidFill>
                    <a:prstClr val="black"/>
                  </a:solidFill>
                </a:defRPr>
              </a:lvl1pPr>
            </a:lstStyle>
            <a:p>
              <a:pPr defTabSz="967252"/>
              <a:r>
                <a:rPr lang="es-CO" sz="1481" b="1" dirty="0">
                  <a:latin typeface="Tw Cen MT Condensed" panose="020B0606020104020203" pitchFamily="34" charset="0"/>
                </a:rPr>
                <a:t>OBJETIVOS ESTRATÉGICOS-INSTITUCIONALES</a:t>
              </a:r>
            </a:p>
            <a:p>
              <a:pPr defTabSz="967252"/>
              <a:r>
                <a:rPr lang="es-CO" sz="1481" b="1" dirty="0">
                  <a:latin typeface="Tw Cen MT Condensed" panose="020B0606020104020203" pitchFamily="34" charset="0"/>
                </a:rPr>
                <a:t> Y DE GESTIÓN</a:t>
              </a:r>
            </a:p>
          </p:txBody>
        </p:sp>
        <p:sp>
          <p:nvSpPr>
            <p:cNvPr id="13" name="CuadroTexto 26">
              <a:extLst>
                <a:ext uri="{FF2B5EF4-FFF2-40B4-BE49-F238E27FC236}">
                  <a16:creationId xmlns:a16="http://schemas.microsoft.com/office/drawing/2014/main" id="{3022B2E7-7CFA-4A69-B83D-A5FB8F20C9F8}"/>
                </a:ext>
              </a:extLst>
            </p:cNvPr>
            <p:cNvSpPr txBox="1"/>
            <p:nvPr/>
          </p:nvSpPr>
          <p:spPr>
            <a:xfrm>
              <a:off x="465733" y="3648983"/>
              <a:ext cx="3321559" cy="2794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7252"/>
              <a:r>
                <a:rPr lang="es-CO" sz="1481" b="1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MODELO DE OCUPACION</a:t>
              </a:r>
            </a:p>
          </p:txBody>
        </p:sp>
        <p:sp>
          <p:nvSpPr>
            <p:cNvPr id="14" name="Rectángulo redondeado 52">
              <a:extLst>
                <a:ext uri="{FF2B5EF4-FFF2-40B4-BE49-F238E27FC236}">
                  <a16:creationId xmlns:a16="http://schemas.microsoft.com/office/drawing/2014/main" id="{8C5D2459-1CC4-40E3-8800-3E89819D57F5}"/>
                </a:ext>
              </a:extLst>
            </p:cNvPr>
            <p:cNvSpPr/>
            <p:nvPr/>
          </p:nvSpPr>
          <p:spPr>
            <a:xfrm>
              <a:off x="4483748" y="2424139"/>
              <a:ext cx="4408732" cy="2008582"/>
            </a:xfrm>
            <a:prstGeom prst="round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252"/>
              <a:endParaRPr lang="es-CO" sz="1904" b="1">
                <a:solidFill>
                  <a:prstClr val="white"/>
                </a:solidFill>
                <a:latin typeface="Tw Cen MT Condensed" panose="020B0606020104020203" pitchFamily="34" charset="0"/>
              </a:endParaRPr>
            </a:p>
          </p:txBody>
        </p:sp>
        <p:sp>
          <p:nvSpPr>
            <p:cNvPr id="15" name="Rectángulo redondeado 53">
              <a:extLst>
                <a:ext uri="{FF2B5EF4-FFF2-40B4-BE49-F238E27FC236}">
                  <a16:creationId xmlns:a16="http://schemas.microsoft.com/office/drawing/2014/main" id="{82E4331C-4B9E-498B-9A39-3E6DB7730847}"/>
                </a:ext>
              </a:extLst>
            </p:cNvPr>
            <p:cNvSpPr/>
            <p:nvPr/>
          </p:nvSpPr>
          <p:spPr>
            <a:xfrm>
              <a:off x="171460" y="2428199"/>
              <a:ext cx="3953072" cy="2004521"/>
            </a:xfrm>
            <a:prstGeom prst="round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252"/>
              <a:endParaRPr lang="es-CO" sz="1904" b="1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  <p:sp>
          <p:nvSpPr>
            <p:cNvPr id="16" name="CuadroTexto 54">
              <a:extLst>
                <a:ext uri="{FF2B5EF4-FFF2-40B4-BE49-F238E27FC236}">
                  <a16:creationId xmlns:a16="http://schemas.microsoft.com/office/drawing/2014/main" id="{FDEF1535-3A61-4156-9748-498E24CE8E3C}"/>
                </a:ext>
              </a:extLst>
            </p:cNvPr>
            <p:cNvSpPr txBox="1"/>
            <p:nvPr/>
          </p:nvSpPr>
          <p:spPr>
            <a:xfrm>
              <a:off x="1889927" y="1930997"/>
              <a:ext cx="4932752" cy="2794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67252"/>
              <a:r>
                <a:rPr lang="es-CO" sz="1481" b="1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IMAGINARIO</a:t>
              </a:r>
            </a:p>
          </p:txBody>
        </p:sp>
        <p:sp>
          <p:nvSpPr>
            <p:cNvPr id="17" name="CuadroTexto 55">
              <a:extLst>
                <a:ext uri="{FF2B5EF4-FFF2-40B4-BE49-F238E27FC236}">
                  <a16:creationId xmlns:a16="http://schemas.microsoft.com/office/drawing/2014/main" id="{745EA73F-2492-49ED-9A24-8DAA4F8F9655}"/>
                </a:ext>
              </a:extLst>
            </p:cNvPr>
            <p:cNvSpPr txBox="1"/>
            <p:nvPr/>
          </p:nvSpPr>
          <p:spPr>
            <a:xfrm>
              <a:off x="4848161" y="2582028"/>
              <a:ext cx="3540264" cy="47830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400">
                  <a:solidFill>
                    <a:prstClr val="black"/>
                  </a:solidFill>
                </a:defRPr>
              </a:lvl1pPr>
            </a:lstStyle>
            <a:p>
              <a:pPr defTabSz="967252"/>
              <a:r>
                <a:rPr lang="es-CO" sz="1481" b="1" dirty="0">
                  <a:latin typeface="Tw Cen MT Condensed" panose="020B0606020104020203" pitchFamily="34" charset="0"/>
                </a:rPr>
                <a:t>APUESTAS INSTITUCIONALES Y DE GESTIÓN</a:t>
              </a:r>
            </a:p>
          </p:txBody>
        </p:sp>
        <p:cxnSp>
          <p:nvCxnSpPr>
            <p:cNvPr id="18" name="Conector recto 56">
              <a:extLst>
                <a:ext uri="{FF2B5EF4-FFF2-40B4-BE49-F238E27FC236}">
                  <a16:creationId xmlns:a16="http://schemas.microsoft.com/office/drawing/2014/main" id="{85CD9684-9EC5-46A8-98F5-CA657AE5B8BD}"/>
                </a:ext>
              </a:extLst>
            </p:cNvPr>
            <p:cNvCxnSpPr>
              <a:stCxn id="10" idx="3"/>
              <a:endCxn id="17" idx="1"/>
            </p:cNvCxnSpPr>
            <p:nvPr/>
          </p:nvCxnSpPr>
          <p:spPr>
            <a:xfrm>
              <a:off x="3787292" y="2733862"/>
              <a:ext cx="1060869" cy="8731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57">
              <a:extLst>
                <a:ext uri="{FF2B5EF4-FFF2-40B4-BE49-F238E27FC236}">
                  <a16:creationId xmlns:a16="http://schemas.microsoft.com/office/drawing/2014/main" id="{A943538B-E3AB-4261-9401-2FADF6C9E100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3787292" y="3295127"/>
              <a:ext cx="1060869" cy="3396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angular 87">
              <a:extLst>
                <a:ext uri="{FF2B5EF4-FFF2-40B4-BE49-F238E27FC236}">
                  <a16:creationId xmlns:a16="http://schemas.microsoft.com/office/drawing/2014/main" id="{09D20138-0A28-440A-B3BC-64FA9459F91A}"/>
                </a:ext>
              </a:extLst>
            </p:cNvPr>
            <p:cNvCxnSpPr>
              <a:endCxn id="25" idx="1"/>
            </p:cNvCxnSpPr>
            <p:nvPr/>
          </p:nvCxnSpPr>
          <p:spPr>
            <a:xfrm rot="16200000" flipH="1">
              <a:off x="1714625" y="4415171"/>
              <a:ext cx="697155" cy="156361"/>
            </a:xfrm>
            <a:prstGeom prst="bentConnector2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angular 88">
              <a:extLst>
                <a:ext uri="{FF2B5EF4-FFF2-40B4-BE49-F238E27FC236}">
                  <a16:creationId xmlns:a16="http://schemas.microsoft.com/office/drawing/2014/main" id="{AAA30B58-7BE0-4713-A9B5-A0B431A5F515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rot="5400000">
              <a:off x="6216194" y="4111616"/>
              <a:ext cx="1202233" cy="258394"/>
            </a:xfrm>
            <a:prstGeom prst="bentConnector2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 CuadroTexto">
              <a:extLst>
                <a:ext uri="{FF2B5EF4-FFF2-40B4-BE49-F238E27FC236}">
                  <a16:creationId xmlns:a16="http://schemas.microsoft.com/office/drawing/2014/main" id="{D2052A79-33A0-4D00-8AA1-0773BBC7AA3F}"/>
                </a:ext>
              </a:extLst>
            </p:cNvPr>
            <p:cNvSpPr txBox="1"/>
            <p:nvPr/>
          </p:nvSpPr>
          <p:spPr>
            <a:xfrm>
              <a:off x="1985021" y="5352179"/>
              <a:ext cx="4940061" cy="2794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rgbClr val="C03248"/>
              </a:solidFill>
            </a:ln>
          </p:spPr>
          <p:txBody>
            <a:bodyPr>
              <a:spAutoFit/>
            </a:bodyPr>
            <a:lstStyle>
              <a:defPPr>
                <a:defRPr lang="es-CO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kern="0" cap="none" spc="0" normalizeH="0" baseline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defRPr>
              </a:lvl1pPr>
            </a:lstStyle>
            <a:p>
              <a:pPr defTabSz="967252"/>
              <a:r>
                <a:rPr lang="es-CO" sz="1481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SISTEMA DE ORDENAMIENTO TERRITORIAL</a:t>
              </a:r>
            </a:p>
          </p:txBody>
        </p:sp>
        <p:sp>
          <p:nvSpPr>
            <p:cNvPr id="23" name="34 CuadroTexto">
              <a:extLst>
                <a:ext uri="{FF2B5EF4-FFF2-40B4-BE49-F238E27FC236}">
                  <a16:creationId xmlns:a16="http://schemas.microsoft.com/office/drawing/2014/main" id="{0AE10FC6-5136-4C90-9BAE-CA66B6047330}"/>
                </a:ext>
              </a:extLst>
            </p:cNvPr>
            <p:cNvSpPr txBox="1"/>
            <p:nvPr/>
          </p:nvSpPr>
          <p:spPr>
            <a:xfrm>
              <a:off x="21481" y="4657748"/>
              <a:ext cx="1691680" cy="39325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 defTabSz="914429">
                <a:defRPr sz="1400" b="1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67283"/>
              <a:r>
                <a:rPr lang="es-CO" sz="1164" dirty="0">
                  <a:latin typeface="Tw Cen MT Condensed" panose="020B0606020104020203" pitchFamily="34" charset="0"/>
                </a:rPr>
                <a:t>SISTEMA FÍSICO ESPACIAL</a:t>
              </a:r>
            </a:p>
          </p:txBody>
        </p:sp>
        <p:sp>
          <p:nvSpPr>
            <p:cNvPr id="24" name="35 CuadroTexto">
              <a:extLst>
                <a:ext uri="{FF2B5EF4-FFF2-40B4-BE49-F238E27FC236}">
                  <a16:creationId xmlns:a16="http://schemas.microsoft.com/office/drawing/2014/main" id="{2D960BA7-7872-4E65-8C20-01644C1A7C49}"/>
                </a:ext>
              </a:extLst>
            </p:cNvPr>
            <p:cNvSpPr txBox="1"/>
            <p:nvPr/>
          </p:nvSpPr>
          <p:spPr>
            <a:xfrm>
              <a:off x="7002524" y="4664169"/>
              <a:ext cx="2051720" cy="39325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 defTabSz="914429">
                <a:defRPr sz="105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67283"/>
              <a:r>
                <a:rPr lang="es-CO" sz="1164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SISTEMA INSTITUCIONAL Y DE GESTIÓN</a:t>
              </a:r>
            </a:p>
          </p:txBody>
        </p:sp>
        <p:sp>
          <p:nvSpPr>
            <p:cNvPr id="25" name="CuadroTexto 86">
              <a:extLst>
                <a:ext uri="{FF2B5EF4-FFF2-40B4-BE49-F238E27FC236}">
                  <a16:creationId xmlns:a16="http://schemas.microsoft.com/office/drawing/2014/main" id="{216473F4-C888-4CA1-BC9C-F84761409D16}"/>
                </a:ext>
              </a:extLst>
            </p:cNvPr>
            <p:cNvSpPr txBox="1"/>
            <p:nvPr/>
          </p:nvSpPr>
          <p:spPr>
            <a:xfrm>
              <a:off x="2141383" y="4545925"/>
              <a:ext cx="4546731" cy="592007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67252"/>
              <a:r>
                <a:rPr lang="es-CO" sz="1904" b="1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        AREAS DE INTERVENCIÓN ESTRÁTEGICA</a:t>
              </a:r>
            </a:p>
          </p:txBody>
        </p:sp>
        <p:cxnSp>
          <p:nvCxnSpPr>
            <p:cNvPr id="26" name="60 Conector recto de flecha">
              <a:extLst>
                <a:ext uri="{FF2B5EF4-FFF2-40B4-BE49-F238E27FC236}">
                  <a16:creationId xmlns:a16="http://schemas.microsoft.com/office/drawing/2014/main" id="{80299828-155A-45BB-823C-4DB0FD2357D7}"/>
                </a:ext>
              </a:extLst>
            </p:cNvPr>
            <p:cNvCxnSpPr/>
            <p:nvPr/>
          </p:nvCxnSpPr>
          <p:spPr>
            <a:xfrm>
              <a:off x="683568" y="4023930"/>
              <a:ext cx="0" cy="6560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F0251C23-B462-43E9-86D9-629C0750BAF3}"/>
                </a:ext>
              </a:extLst>
            </p:cNvPr>
            <p:cNvSpPr/>
            <p:nvPr/>
          </p:nvSpPr>
          <p:spPr>
            <a:xfrm>
              <a:off x="455729" y="4044189"/>
              <a:ext cx="3331562" cy="2794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67252"/>
              <a:r>
                <a:rPr lang="es-CO" sz="1481" b="1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ESTRATEGÍAS TERRITORIALES  </a:t>
              </a:r>
            </a:p>
          </p:txBody>
        </p:sp>
        <p:cxnSp>
          <p:nvCxnSpPr>
            <p:cNvPr id="28" name="63 Conector recto de flecha">
              <a:extLst>
                <a:ext uri="{FF2B5EF4-FFF2-40B4-BE49-F238E27FC236}">
                  <a16:creationId xmlns:a16="http://schemas.microsoft.com/office/drawing/2014/main" id="{C60D6E54-B42B-4F53-A209-83DE75FC3A5B}"/>
                </a:ext>
              </a:extLst>
            </p:cNvPr>
            <p:cNvCxnSpPr>
              <a:cxnSpLocks/>
            </p:cNvCxnSpPr>
            <p:nvPr/>
          </p:nvCxnSpPr>
          <p:spPr>
            <a:xfrm>
              <a:off x="8028384" y="3639696"/>
              <a:ext cx="0" cy="10403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BFEEDC0-F9AE-4977-BF15-F6F138A9EE7E}"/>
                </a:ext>
              </a:extLst>
            </p:cNvPr>
            <p:cNvSpPr txBox="1"/>
            <p:nvPr/>
          </p:nvSpPr>
          <p:spPr>
            <a:xfrm>
              <a:off x="505576" y="5088635"/>
              <a:ext cx="820508" cy="364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252"/>
              <a:r>
                <a:rPr lang="es-EC" sz="2116" b="1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PDOT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0371356-9270-45B5-8157-E05B986A6C54}"/>
                </a:ext>
              </a:extLst>
            </p:cNvPr>
            <p:cNvSpPr txBox="1"/>
            <p:nvPr/>
          </p:nvSpPr>
          <p:spPr>
            <a:xfrm>
              <a:off x="7818230" y="5095056"/>
              <a:ext cx="574160" cy="364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252"/>
              <a:r>
                <a:rPr lang="es-EC" sz="2116" b="1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805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753" y="640347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Alineación PDOT- Presupuesto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4AC6DE6-3BAA-4261-84A0-ADBF269AD99E}"/>
              </a:ext>
            </a:extLst>
          </p:cNvPr>
          <p:cNvGrpSpPr/>
          <p:nvPr/>
        </p:nvGrpSpPr>
        <p:grpSpPr>
          <a:xfrm>
            <a:off x="1719751" y="1461482"/>
            <a:ext cx="7613322" cy="3796492"/>
            <a:chOff x="293233" y="1872675"/>
            <a:chExt cx="7663143" cy="3572549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F185639F-8D9E-4759-B8C6-F141A5EF5125}"/>
                </a:ext>
              </a:extLst>
            </p:cNvPr>
            <p:cNvSpPr/>
            <p:nvPr/>
          </p:nvSpPr>
          <p:spPr>
            <a:xfrm>
              <a:off x="293233" y="3226530"/>
              <a:ext cx="3702704" cy="221869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6726" tIns="48363" rIns="96726" bIns="483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endParaRPr lang="es-EC" sz="190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36F1F690-F0A4-420E-BD68-DABD05BDC42F}"/>
                </a:ext>
              </a:extLst>
            </p:cNvPr>
            <p:cNvSpPr/>
            <p:nvPr/>
          </p:nvSpPr>
          <p:spPr>
            <a:xfrm>
              <a:off x="4788024" y="1872675"/>
              <a:ext cx="3168352" cy="286176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6726" tIns="48363" rIns="96726" bIns="483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endParaRPr lang="es-EC" sz="190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uadroTexto 3">
              <a:extLst>
                <a:ext uri="{FF2B5EF4-FFF2-40B4-BE49-F238E27FC236}">
                  <a16:creationId xmlns:a16="http://schemas.microsoft.com/office/drawing/2014/main" id="{8DB89D53-09D7-48E2-8735-21DB20FA7E54}"/>
                </a:ext>
              </a:extLst>
            </p:cNvPr>
            <p:cNvSpPr txBox="1"/>
            <p:nvPr/>
          </p:nvSpPr>
          <p:spPr>
            <a:xfrm>
              <a:off x="5292080" y="2411596"/>
              <a:ext cx="2237183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Misión </a:t>
              </a:r>
            </a:p>
          </p:txBody>
        </p:sp>
        <p:sp>
          <p:nvSpPr>
            <p:cNvPr id="12" name="CuadroTexto 4">
              <a:extLst>
                <a:ext uri="{FF2B5EF4-FFF2-40B4-BE49-F238E27FC236}">
                  <a16:creationId xmlns:a16="http://schemas.microsoft.com/office/drawing/2014/main" id="{669F1ED6-6897-4186-AF79-6BC2B080AF78}"/>
                </a:ext>
              </a:extLst>
            </p:cNvPr>
            <p:cNvSpPr txBox="1"/>
            <p:nvPr/>
          </p:nvSpPr>
          <p:spPr>
            <a:xfrm>
              <a:off x="5292080" y="2817245"/>
              <a:ext cx="2237183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Visión </a:t>
              </a:r>
            </a:p>
          </p:txBody>
        </p:sp>
        <p:sp>
          <p:nvSpPr>
            <p:cNvPr id="13" name="CuadroTexto 5">
              <a:extLst>
                <a:ext uri="{FF2B5EF4-FFF2-40B4-BE49-F238E27FC236}">
                  <a16:creationId xmlns:a16="http://schemas.microsoft.com/office/drawing/2014/main" id="{6BC544C6-1DE6-451C-9B59-EDEA4B7E9552}"/>
                </a:ext>
              </a:extLst>
            </p:cNvPr>
            <p:cNvSpPr txBox="1"/>
            <p:nvPr/>
          </p:nvSpPr>
          <p:spPr>
            <a:xfrm>
              <a:off x="5292080" y="3212976"/>
              <a:ext cx="2237183" cy="36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Objetivos Estratégicos</a:t>
              </a:r>
            </a:p>
          </p:txBody>
        </p:sp>
        <p:sp>
          <p:nvSpPr>
            <p:cNvPr id="14" name="CuadroTexto 6">
              <a:extLst>
                <a:ext uri="{FF2B5EF4-FFF2-40B4-BE49-F238E27FC236}">
                  <a16:creationId xmlns:a16="http://schemas.microsoft.com/office/drawing/2014/main" id="{7B374D9D-3A23-4EB7-8C2A-6A908F51B0C7}"/>
                </a:ext>
              </a:extLst>
            </p:cNvPr>
            <p:cNvSpPr txBox="1"/>
            <p:nvPr/>
          </p:nvSpPr>
          <p:spPr>
            <a:xfrm>
              <a:off x="5292081" y="3635732"/>
              <a:ext cx="2237184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Políticas</a:t>
              </a:r>
            </a:p>
          </p:txBody>
        </p:sp>
        <p:sp>
          <p:nvSpPr>
            <p:cNvPr id="15" name="CuadroTexto 7">
              <a:extLst>
                <a:ext uri="{FF2B5EF4-FFF2-40B4-BE49-F238E27FC236}">
                  <a16:creationId xmlns:a16="http://schemas.microsoft.com/office/drawing/2014/main" id="{3E852044-A011-4C2D-BD2D-E48EEFCC334F}"/>
                </a:ext>
              </a:extLst>
            </p:cNvPr>
            <p:cNvSpPr txBox="1"/>
            <p:nvPr/>
          </p:nvSpPr>
          <p:spPr>
            <a:xfrm>
              <a:off x="1341035" y="3777305"/>
              <a:ext cx="1440160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Procesos</a:t>
              </a:r>
            </a:p>
          </p:txBody>
        </p:sp>
        <p:sp>
          <p:nvSpPr>
            <p:cNvPr id="16" name="CuadroTexto 8">
              <a:extLst>
                <a:ext uri="{FF2B5EF4-FFF2-40B4-BE49-F238E27FC236}">
                  <a16:creationId xmlns:a16="http://schemas.microsoft.com/office/drawing/2014/main" id="{69EE1DCF-2677-44E1-90ED-C09E9D038520}"/>
                </a:ext>
              </a:extLst>
            </p:cNvPr>
            <p:cNvSpPr txBox="1"/>
            <p:nvPr/>
          </p:nvSpPr>
          <p:spPr>
            <a:xfrm>
              <a:off x="2228055" y="4387949"/>
              <a:ext cx="1440160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Productos</a:t>
              </a:r>
            </a:p>
          </p:txBody>
        </p:sp>
        <p:sp>
          <p:nvSpPr>
            <p:cNvPr id="17" name="CuadroTexto 9">
              <a:extLst>
                <a:ext uri="{FF2B5EF4-FFF2-40B4-BE49-F238E27FC236}">
                  <a16:creationId xmlns:a16="http://schemas.microsoft.com/office/drawing/2014/main" id="{52FBEC4E-FD46-4BCB-ABEF-5B4392543464}"/>
                </a:ext>
              </a:extLst>
            </p:cNvPr>
            <p:cNvSpPr txBox="1"/>
            <p:nvPr/>
          </p:nvSpPr>
          <p:spPr>
            <a:xfrm>
              <a:off x="467544" y="4387949"/>
              <a:ext cx="1440160" cy="36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Recursos</a:t>
              </a:r>
            </a:p>
          </p:txBody>
        </p:sp>
        <p:sp>
          <p:nvSpPr>
            <p:cNvPr id="18" name="CuadroTexto 10">
              <a:extLst>
                <a:ext uri="{FF2B5EF4-FFF2-40B4-BE49-F238E27FC236}">
                  <a16:creationId xmlns:a16="http://schemas.microsoft.com/office/drawing/2014/main" id="{ABC48A27-6A93-45B0-93E3-224D241E4E88}"/>
                </a:ext>
              </a:extLst>
            </p:cNvPr>
            <p:cNvSpPr txBox="1"/>
            <p:nvPr/>
          </p:nvSpPr>
          <p:spPr>
            <a:xfrm>
              <a:off x="6537719" y="5045876"/>
              <a:ext cx="1418657" cy="36263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Productos</a:t>
              </a:r>
            </a:p>
          </p:txBody>
        </p:sp>
        <p:sp>
          <p:nvSpPr>
            <p:cNvPr id="19" name="CuadroTexto 11">
              <a:extLst>
                <a:ext uri="{FF2B5EF4-FFF2-40B4-BE49-F238E27FC236}">
                  <a16:creationId xmlns:a16="http://schemas.microsoft.com/office/drawing/2014/main" id="{C67910D8-D0F8-40E5-A174-68211FD8FAD2}"/>
                </a:ext>
              </a:extLst>
            </p:cNvPr>
            <p:cNvSpPr txBox="1"/>
            <p:nvPr/>
          </p:nvSpPr>
          <p:spPr>
            <a:xfrm>
              <a:off x="4788024" y="5045876"/>
              <a:ext cx="1368152" cy="36263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Recursos</a:t>
              </a:r>
            </a:p>
          </p:txBody>
        </p:sp>
        <p:sp>
          <p:nvSpPr>
            <p:cNvPr id="20" name="CuadroTexto 12">
              <a:extLst>
                <a:ext uri="{FF2B5EF4-FFF2-40B4-BE49-F238E27FC236}">
                  <a16:creationId xmlns:a16="http://schemas.microsoft.com/office/drawing/2014/main" id="{9C709A64-6FD5-48EA-A752-B3AA8F7E00B5}"/>
                </a:ext>
              </a:extLst>
            </p:cNvPr>
            <p:cNvSpPr txBox="1"/>
            <p:nvPr/>
          </p:nvSpPr>
          <p:spPr>
            <a:xfrm>
              <a:off x="633802" y="2535288"/>
              <a:ext cx="1584176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latin typeface="Tw Cen MT Condensed" panose="020B0606020104020203" pitchFamily="34" charset="0"/>
                </a:rPr>
                <a:t>Corto Plazo</a:t>
              </a:r>
            </a:p>
          </p:txBody>
        </p:sp>
        <p:sp>
          <p:nvSpPr>
            <p:cNvPr id="21" name="CuadroTexto 13">
              <a:extLst>
                <a:ext uri="{FF2B5EF4-FFF2-40B4-BE49-F238E27FC236}">
                  <a16:creationId xmlns:a16="http://schemas.microsoft.com/office/drawing/2014/main" id="{B381C991-E5E6-4C44-BC6B-CF9F88DF5B50}"/>
                </a:ext>
              </a:extLst>
            </p:cNvPr>
            <p:cNvSpPr txBox="1"/>
            <p:nvPr/>
          </p:nvSpPr>
          <p:spPr>
            <a:xfrm>
              <a:off x="2575315" y="2014421"/>
              <a:ext cx="1996685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Mediano / Largo Plazo</a:t>
              </a:r>
            </a:p>
          </p:txBody>
        </p:sp>
        <p:sp>
          <p:nvSpPr>
            <p:cNvPr id="22" name="CuadroTexto 14">
              <a:extLst>
                <a:ext uri="{FF2B5EF4-FFF2-40B4-BE49-F238E27FC236}">
                  <a16:creationId xmlns:a16="http://schemas.microsoft.com/office/drawing/2014/main" id="{C1AA8AAA-A5F8-453B-BC62-84DF94CC24F5}"/>
                </a:ext>
              </a:extLst>
            </p:cNvPr>
            <p:cNvSpPr txBox="1"/>
            <p:nvPr/>
          </p:nvSpPr>
          <p:spPr>
            <a:xfrm>
              <a:off x="5260707" y="1940563"/>
              <a:ext cx="2222985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Planificación Estratégica </a:t>
              </a:r>
            </a:p>
          </p:txBody>
        </p:sp>
        <p:sp>
          <p:nvSpPr>
            <p:cNvPr id="23" name="CuadroTexto 15">
              <a:extLst>
                <a:ext uri="{FF2B5EF4-FFF2-40B4-BE49-F238E27FC236}">
                  <a16:creationId xmlns:a16="http://schemas.microsoft.com/office/drawing/2014/main" id="{34781823-8104-48F3-BB03-6A6AC9B40F39}"/>
                </a:ext>
              </a:extLst>
            </p:cNvPr>
            <p:cNvSpPr txBox="1"/>
            <p:nvPr/>
          </p:nvSpPr>
          <p:spPr>
            <a:xfrm>
              <a:off x="5306278" y="4151211"/>
              <a:ext cx="2222985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Presupuesto Plurianual</a:t>
              </a:r>
            </a:p>
          </p:txBody>
        </p:sp>
        <p:sp>
          <p:nvSpPr>
            <p:cNvPr id="24" name="CuadroTexto 16">
              <a:extLst>
                <a:ext uri="{FF2B5EF4-FFF2-40B4-BE49-F238E27FC236}">
                  <a16:creationId xmlns:a16="http://schemas.microsoft.com/office/drawing/2014/main" id="{880A0C6E-1D7E-426D-9315-195AB6446B22}"/>
                </a:ext>
              </a:extLst>
            </p:cNvPr>
            <p:cNvSpPr txBox="1"/>
            <p:nvPr/>
          </p:nvSpPr>
          <p:spPr>
            <a:xfrm>
              <a:off x="656959" y="3369609"/>
              <a:ext cx="2808312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Planificación Operativa Anual </a:t>
              </a:r>
            </a:p>
          </p:txBody>
        </p:sp>
        <p:sp>
          <p:nvSpPr>
            <p:cNvPr id="25" name="CuadroTexto 17">
              <a:extLst>
                <a:ext uri="{FF2B5EF4-FFF2-40B4-BE49-F238E27FC236}">
                  <a16:creationId xmlns:a16="http://schemas.microsoft.com/office/drawing/2014/main" id="{928DCC84-5BDA-4AB7-ABEF-0F3C1A6E7A3D}"/>
                </a:ext>
              </a:extLst>
            </p:cNvPr>
            <p:cNvSpPr txBox="1"/>
            <p:nvPr/>
          </p:nvSpPr>
          <p:spPr>
            <a:xfrm>
              <a:off x="656959" y="4956186"/>
              <a:ext cx="2808312" cy="36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7252"/>
              <a:r>
                <a:rPr lang="es-EC" sz="1904" dirty="0">
                  <a:solidFill>
                    <a:prstClr val="black"/>
                  </a:solidFill>
                  <a:latin typeface="Tw Cen MT Condensed" panose="020B0606020104020203" pitchFamily="34" charset="0"/>
                </a:rPr>
                <a:t>Formulación Presupuestaria Anual </a:t>
              </a: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9377BFBE-98ED-459B-A7F6-929F8530B28E}"/>
                </a:ext>
              </a:extLst>
            </p:cNvPr>
            <p:cNvCxnSpPr>
              <a:cxnSpLocks/>
              <a:stCxn id="17" idx="3"/>
              <a:endCxn id="16" idx="1"/>
            </p:cNvCxnSpPr>
            <p:nvPr/>
          </p:nvCxnSpPr>
          <p:spPr>
            <a:xfrm>
              <a:off x="1907704" y="4569264"/>
              <a:ext cx="32035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6380230-4D8F-4EAA-B395-E05E72570C57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2061115" y="4139936"/>
              <a:ext cx="1" cy="43268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DF482FC6-A82E-4BCC-82CE-D1B73D02BC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1116" y="2411596"/>
              <a:ext cx="2726908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07B924DC-5FA4-4708-8EAD-2F8CC662DB1E}"/>
                </a:ext>
              </a:extLst>
            </p:cNvPr>
            <p:cNvCxnSpPr>
              <a:cxnSpLocks/>
            </p:cNvCxnSpPr>
            <p:nvPr/>
          </p:nvCxnSpPr>
          <p:spPr>
            <a:xfrm>
              <a:off x="2061115" y="2411596"/>
              <a:ext cx="0" cy="801380"/>
            </a:xfrm>
            <a:prstGeom prst="straightConnector1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B0B0C6F6-E007-4D61-B616-BC0086053807}"/>
                </a:ext>
              </a:extLst>
            </p:cNvPr>
            <p:cNvCxnSpPr>
              <a:endCxn id="19" idx="1"/>
            </p:cNvCxnSpPr>
            <p:nvPr/>
          </p:nvCxnSpPr>
          <p:spPr>
            <a:xfrm flipV="1">
              <a:off x="3995938" y="5227192"/>
              <a:ext cx="792087" cy="2008"/>
            </a:xfrm>
            <a:prstGeom prst="straightConnector1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70D74EB9-2A81-4554-8EF4-ED7B41424761}"/>
                </a:ext>
              </a:extLst>
            </p:cNvPr>
            <p:cNvCxnSpPr>
              <a:stCxn id="19" idx="3"/>
              <a:endCxn id="18" idx="1"/>
            </p:cNvCxnSpPr>
            <p:nvPr/>
          </p:nvCxnSpPr>
          <p:spPr>
            <a:xfrm>
              <a:off x="6156176" y="5227192"/>
              <a:ext cx="381543" cy="0"/>
            </a:xfrm>
            <a:prstGeom prst="straightConnector1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357E9281-94BD-4F2C-9F8C-5BEF95FE0F72}"/>
                </a:ext>
              </a:extLst>
            </p:cNvPr>
            <p:cNvCxnSpPr/>
            <p:nvPr/>
          </p:nvCxnSpPr>
          <p:spPr>
            <a:xfrm flipH="1">
              <a:off x="6372199" y="4734436"/>
              <a:ext cx="1" cy="494764"/>
            </a:xfrm>
            <a:prstGeom prst="straightConnector1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D11AB449-572D-4AD4-B64A-8294AD6DAD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40456" y="5471678"/>
            <a:ext cx="7707237" cy="6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0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753" y="722330"/>
            <a:ext cx="7952887" cy="688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Estructura de Monitoreo y Evaluación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C648C8D-F0F3-4EDB-B028-662F06786AE7}"/>
              </a:ext>
            </a:extLst>
          </p:cNvPr>
          <p:cNvGrpSpPr/>
          <p:nvPr/>
        </p:nvGrpSpPr>
        <p:grpSpPr>
          <a:xfrm>
            <a:off x="2362239" y="1608083"/>
            <a:ext cx="6501260" cy="4318414"/>
            <a:chOff x="1928037" y="1973601"/>
            <a:chExt cx="5429323" cy="395289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11D7E89-9622-46F0-86C5-96CDA7E8697B}"/>
                </a:ext>
              </a:extLst>
            </p:cNvPr>
            <p:cNvGrpSpPr/>
            <p:nvPr/>
          </p:nvGrpSpPr>
          <p:grpSpPr>
            <a:xfrm>
              <a:off x="1928037" y="1973601"/>
              <a:ext cx="5429323" cy="3952896"/>
              <a:chOff x="1928037" y="1960052"/>
              <a:chExt cx="5429323" cy="3952896"/>
            </a:xfrm>
          </p:grpSpPr>
          <p:sp>
            <p:nvSpPr>
              <p:cNvPr id="16" name="Freeform 21">
                <a:extLst>
                  <a:ext uri="{FF2B5EF4-FFF2-40B4-BE49-F238E27FC236}">
                    <a16:creationId xmlns:a16="http://schemas.microsoft.com/office/drawing/2014/main" id="{9DA93746-F966-4B72-B181-AD8C50041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055" y="2512797"/>
                <a:ext cx="1631254" cy="1371181"/>
              </a:xfrm>
              <a:custGeom>
                <a:avLst/>
                <a:gdLst>
                  <a:gd name="T0" fmla="*/ 1375 w 8397"/>
                  <a:gd name="T1" fmla="*/ 2639 h 5022"/>
                  <a:gd name="T2" fmla="*/ 7020 w 8397"/>
                  <a:gd name="T3" fmla="*/ 0 h 5022"/>
                  <a:gd name="T4" fmla="*/ 8396 w 8397"/>
                  <a:gd name="T5" fmla="*/ 2382 h 5022"/>
                  <a:gd name="T6" fmla="*/ 0 w 8397"/>
                  <a:gd name="T7" fmla="*/ 5021 h 5022"/>
                  <a:gd name="T8" fmla="*/ 1375 w 8397"/>
                  <a:gd name="T9" fmla="*/ 2639 h 5022"/>
                  <a:gd name="connsiteX0" fmla="*/ 1637 w 9999"/>
                  <a:gd name="connsiteY0" fmla="*/ 4792 h 9535"/>
                  <a:gd name="connsiteX1" fmla="*/ 7425 w 9999"/>
                  <a:gd name="connsiteY1" fmla="*/ 0 h 9535"/>
                  <a:gd name="connsiteX2" fmla="*/ 9999 w 9999"/>
                  <a:gd name="connsiteY2" fmla="*/ 4280 h 9535"/>
                  <a:gd name="connsiteX3" fmla="*/ 0 w 9999"/>
                  <a:gd name="connsiteY3" fmla="*/ 9535 h 9535"/>
                  <a:gd name="connsiteX4" fmla="*/ 1637 w 9999"/>
                  <a:gd name="connsiteY4" fmla="*/ 4792 h 9535"/>
                  <a:gd name="connsiteX0" fmla="*/ 1637 w 9363"/>
                  <a:gd name="connsiteY0" fmla="*/ 5026 h 10000"/>
                  <a:gd name="connsiteX1" fmla="*/ 7426 w 9363"/>
                  <a:gd name="connsiteY1" fmla="*/ 0 h 10000"/>
                  <a:gd name="connsiteX2" fmla="*/ 9363 w 9363"/>
                  <a:gd name="connsiteY2" fmla="*/ 4273 h 10000"/>
                  <a:gd name="connsiteX3" fmla="*/ 0 w 9363"/>
                  <a:gd name="connsiteY3" fmla="*/ 10000 h 10000"/>
                  <a:gd name="connsiteX4" fmla="*/ 1637 w 9363"/>
                  <a:gd name="connsiteY4" fmla="*/ 50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3" h="10000">
                    <a:moveTo>
                      <a:pt x="1637" y="5026"/>
                    </a:moveTo>
                    <a:lnTo>
                      <a:pt x="7426" y="0"/>
                    </a:lnTo>
                    <a:lnTo>
                      <a:pt x="9363" y="4273"/>
                    </a:lnTo>
                    <a:lnTo>
                      <a:pt x="0" y="10000"/>
                    </a:lnTo>
                    <a:lnTo>
                      <a:pt x="1637" y="5026"/>
                    </a:lnTo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714" dirty="0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A62CA99-6250-4878-8B45-4B3FDB9F0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6515" y="4097730"/>
                <a:ext cx="3981669" cy="1815218"/>
              </a:xfrm>
              <a:custGeom>
                <a:avLst/>
                <a:gdLst>
                  <a:gd name="T0" fmla="*/ 10219 w 11596"/>
                  <a:gd name="T1" fmla="*/ 0 h 5287"/>
                  <a:gd name="T2" fmla="*/ 1528 w 11596"/>
                  <a:gd name="T3" fmla="*/ 2639 h 5287"/>
                  <a:gd name="T4" fmla="*/ 0 w 11596"/>
                  <a:gd name="T5" fmla="*/ 5286 h 5287"/>
                  <a:gd name="T6" fmla="*/ 11595 w 11596"/>
                  <a:gd name="T7" fmla="*/ 2382 h 5287"/>
                  <a:gd name="T8" fmla="*/ 10219 w 11596"/>
                  <a:gd name="T9" fmla="*/ 0 h 5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96" h="5287">
                    <a:moveTo>
                      <a:pt x="10219" y="0"/>
                    </a:moveTo>
                    <a:lnTo>
                      <a:pt x="1528" y="2639"/>
                    </a:lnTo>
                    <a:lnTo>
                      <a:pt x="0" y="5286"/>
                    </a:lnTo>
                    <a:lnTo>
                      <a:pt x="11595" y="2382"/>
                    </a:lnTo>
                    <a:lnTo>
                      <a:pt x="10219" y="0"/>
                    </a:lnTo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714" dirty="0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554D32EF-7DD1-4A3A-859B-18F13986F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3326" y="3190879"/>
                <a:ext cx="2882547" cy="1724381"/>
              </a:xfrm>
              <a:custGeom>
                <a:avLst/>
                <a:gdLst>
                  <a:gd name="T0" fmla="*/ 1375 w 8397"/>
                  <a:gd name="T1" fmla="*/ 2639 h 5022"/>
                  <a:gd name="T2" fmla="*/ 7020 w 8397"/>
                  <a:gd name="T3" fmla="*/ 0 h 5022"/>
                  <a:gd name="T4" fmla="*/ 8396 w 8397"/>
                  <a:gd name="T5" fmla="*/ 2382 h 5022"/>
                  <a:gd name="T6" fmla="*/ 0 w 8397"/>
                  <a:gd name="T7" fmla="*/ 5021 h 5022"/>
                  <a:gd name="T8" fmla="*/ 1375 w 8397"/>
                  <a:gd name="T9" fmla="*/ 2639 h 5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7" h="5022">
                    <a:moveTo>
                      <a:pt x="1375" y="2639"/>
                    </a:moveTo>
                    <a:lnTo>
                      <a:pt x="7020" y="0"/>
                    </a:lnTo>
                    <a:lnTo>
                      <a:pt x="8396" y="2382"/>
                    </a:lnTo>
                    <a:lnTo>
                      <a:pt x="0" y="5021"/>
                    </a:lnTo>
                    <a:lnTo>
                      <a:pt x="1375" y="2639"/>
                    </a:lnTo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714"/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8E453DC2-A33B-48BC-A262-AE3265E11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637" y="3190879"/>
                <a:ext cx="2360236" cy="817529"/>
              </a:xfrm>
              <a:custGeom>
                <a:avLst/>
                <a:gdLst>
                  <a:gd name="T0" fmla="*/ 1375 w 6874"/>
                  <a:gd name="T1" fmla="*/ 0 h 2383"/>
                  <a:gd name="T2" fmla="*/ 0 w 6874"/>
                  <a:gd name="T3" fmla="*/ 2382 h 2383"/>
                  <a:gd name="T4" fmla="*/ 6873 w 6874"/>
                  <a:gd name="T5" fmla="*/ 2382 h 2383"/>
                  <a:gd name="T6" fmla="*/ 5497 w 6874"/>
                  <a:gd name="T7" fmla="*/ 0 h 2383"/>
                  <a:gd name="T8" fmla="*/ 1375 w 6874"/>
                  <a:gd name="T9" fmla="*/ 0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74" h="2383">
                    <a:moveTo>
                      <a:pt x="1375" y="0"/>
                    </a:moveTo>
                    <a:lnTo>
                      <a:pt x="0" y="2382"/>
                    </a:lnTo>
                    <a:lnTo>
                      <a:pt x="6873" y="2382"/>
                    </a:lnTo>
                    <a:lnTo>
                      <a:pt x="5497" y="0"/>
                    </a:lnTo>
                    <a:lnTo>
                      <a:pt x="1375" y="0"/>
                    </a:lnTo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714"/>
              </a:p>
            </p:txBody>
          </p:sp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FDF72661-E40C-46E4-AC75-6B1381B21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3327" y="4097731"/>
                <a:ext cx="3404857" cy="817529"/>
              </a:xfrm>
              <a:custGeom>
                <a:avLst/>
                <a:gdLst>
                  <a:gd name="T0" fmla="*/ 9918 w 9919"/>
                  <a:gd name="T1" fmla="*/ 2382 h 2383"/>
                  <a:gd name="T2" fmla="*/ 8543 w 9919"/>
                  <a:gd name="T3" fmla="*/ 0 h 2383"/>
                  <a:gd name="T4" fmla="*/ 1375 w 9919"/>
                  <a:gd name="T5" fmla="*/ 0 h 2383"/>
                  <a:gd name="T6" fmla="*/ 0 w 9919"/>
                  <a:gd name="T7" fmla="*/ 2382 h 2383"/>
                  <a:gd name="T8" fmla="*/ 9918 w 9919"/>
                  <a:gd name="T9" fmla="*/ 2382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19" h="2383">
                    <a:moveTo>
                      <a:pt x="9918" y="2382"/>
                    </a:moveTo>
                    <a:lnTo>
                      <a:pt x="8543" y="0"/>
                    </a:lnTo>
                    <a:lnTo>
                      <a:pt x="1375" y="0"/>
                    </a:lnTo>
                    <a:lnTo>
                      <a:pt x="0" y="2382"/>
                    </a:lnTo>
                    <a:lnTo>
                      <a:pt x="9918" y="2382"/>
                    </a:ln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714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6DF4BA9F-A78B-4561-9986-CB33E5712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6515" y="5002400"/>
                <a:ext cx="4556967" cy="908366"/>
              </a:xfrm>
              <a:custGeom>
                <a:avLst/>
                <a:gdLst>
                  <a:gd name="T0" fmla="*/ 1528 w 13272"/>
                  <a:gd name="T1" fmla="*/ 0 h 2648"/>
                  <a:gd name="T2" fmla="*/ 0 w 13272"/>
                  <a:gd name="T3" fmla="*/ 2647 h 2648"/>
                  <a:gd name="T4" fmla="*/ 13271 w 13272"/>
                  <a:gd name="T5" fmla="*/ 2647 h 2648"/>
                  <a:gd name="T6" fmla="*/ 11744 w 13272"/>
                  <a:gd name="T7" fmla="*/ 0 h 2648"/>
                  <a:gd name="T8" fmla="*/ 1528 w 13272"/>
                  <a:gd name="T9" fmla="*/ 0 h 2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72" h="2648">
                    <a:moveTo>
                      <a:pt x="1528" y="0"/>
                    </a:moveTo>
                    <a:lnTo>
                      <a:pt x="0" y="2647"/>
                    </a:lnTo>
                    <a:lnTo>
                      <a:pt x="13271" y="2647"/>
                    </a:lnTo>
                    <a:lnTo>
                      <a:pt x="11744" y="0"/>
                    </a:lnTo>
                    <a:lnTo>
                      <a:pt x="1528" y="0"/>
                    </a:lnTo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714"/>
              </a:p>
            </p:txBody>
          </p:sp>
          <p:sp>
            <p:nvSpPr>
              <p:cNvPr id="22" name="Freeform 24">
                <a:extLst>
                  <a:ext uri="{FF2B5EF4-FFF2-40B4-BE49-F238E27FC236}">
                    <a16:creationId xmlns:a16="http://schemas.microsoft.com/office/drawing/2014/main" id="{71B70E2D-B7E6-4E99-B1C7-A3656FAF2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947" y="1960052"/>
                <a:ext cx="1314102" cy="1138485"/>
              </a:xfrm>
              <a:custGeom>
                <a:avLst/>
                <a:gdLst>
                  <a:gd name="T0" fmla="*/ 3825 w 3826"/>
                  <a:gd name="T1" fmla="*/ 3313 h 3314"/>
                  <a:gd name="T2" fmla="*/ 1912 w 3826"/>
                  <a:gd name="T3" fmla="*/ 0 h 3314"/>
                  <a:gd name="T4" fmla="*/ 0 w 3826"/>
                  <a:gd name="T5" fmla="*/ 3313 h 3314"/>
                  <a:gd name="T6" fmla="*/ 3825 w 3826"/>
                  <a:gd name="T7" fmla="*/ 3313 h 3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26" h="3314">
                    <a:moveTo>
                      <a:pt x="3825" y="3313"/>
                    </a:moveTo>
                    <a:lnTo>
                      <a:pt x="1912" y="0"/>
                    </a:lnTo>
                    <a:lnTo>
                      <a:pt x="0" y="3313"/>
                    </a:lnTo>
                    <a:lnTo>
                      <a:pt x="3825" y="3313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714"/>
              </a:p>
            </p:txBody>
          </p:sp>
          <p:sp>
            <p:nvSpPr>
              <p:cNvPr id="23" name="TextBox 55">
                <a:extLst>
                  <a:ext uri="{FF2B5EF4-FFF2-40B4-BE49-F238E27FC236}">
                    <a16:creationId xmlns:a16="http://schemas.microsoft.com/office/drawing/2014/main" id="{33EA0787-D416-4C83-9CF5-0C1A25C10C0D}"/>
                  </a:ext>
                </a:extLst>
              </p:cNvPr>
              <p:cNvSpPr txBox="1"/>
              <p:nvPr/>
            </p:nvSpPr>
            <p:spPr>
              <a:xfrm>
                <a:off x="3990290" y="2689568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400" b="1" dirty="0"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VISIÓN</a:t>
                </a:r>
              </a:p>
            </p:txBody>
          </p:sp>
          <p:sp>
            <p:nvSpPr>
              <p:cNvPr id="24" name="TextBox 55">
                <a:extLst>
                  <a:ext uri="{FF2B5EF4-FFF2-40B4-BE49-F238E27FC236}">
                    <a16:creationId xmlns:a16="http://schemas.microsoft.com/office/drawing/2014/main" id="{B52F0C16-9CA9-47B6-BE5D-4C39314780A3}"/>
                  </a:ext>
                </a:extLst>
              </p:cNvPr>
              <p:cNvSpPr txBox="1"/>
              <p:nvPr/>
            </p:nvSpPr>
            <p:spPr>
              <a:xfrm>
                <a:off x="3498360" y="3497080"/>
                <a:ext cx="1734962" cy="52322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400" b="1" dirty="0"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Estrategia Territorial </a:t>
                </a:r>
              </a:p>
              <a:p>
                <a:pPr algn="ctr"/>
                <a:r>
                  <a:rPr lang="en-US" sz="1400" b="1" dirty="0"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Provincial</a:t>
                </a:r>
              </a:p>
            </p:txBody>
          </p:sp>
          <p:sp>
            <p:nvSpPr>
              <p:cNvPr id="25" name="TextBox 55">
                <a:extLst>
                  <a:ext uri="{FF2B5EF4-FFF2-40B4-BE49-F238E27FC236}">
                    <a16:creationId xmlns:a16="http://schemas.microsoft.com/office/drawing/2014/main" id="{46F9DBA0-9676-4DAA-8F53-9BA1B883C2F4}"/>
                  </a:ext>
                </a:extLst>
              </p:cNvPr>
              <p:cNvSpPr txBox="1"/>
              <p:nvPr/>
            </p:nvSpPr>
            <p:spPr>
              <a:xfrm>
                <a:off x="3476111" y="4500729"/>
                <a:ext cx="1873976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Programas</a:t>
                </a:r>
                <a:r>
                  <a:rPr lang="en-US" sz="1400" b="1" dirty="0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 y </a:t>
                </a:r>
                <a:r>
                  <a:rPr lang="en-US" sz="1400" b="1" dirty="0" err="1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Proyectos</a:t>
                </a:r>
                <a:endParaRPr lang="en-US" sz="14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endParaRPr>
              </a:p>
            </p:txBody>
          </p:sp>
          <p:sp>
            <p:nvSpPr>
              <p:cNvPr id="26" name="TextBox 55">
                <a:extLst>
                  <a:ext uri="{FF2B5EF4-FFF2-40B4-BE49-F238E27FC236}">
                    <a16:creationId xmlns:a16="http://schemas.microsoft.com/office/drawing/2014/main" id="{9CF50369-9A24-4590-BF72-8E0DDA343E1D}"/>
                  </a:ext>
                </a:extLst>
              </p:cNvPr>
              <p:cNvSpPr txBox="1"/>
              <p:nvPr/>
            </p:nvSpPr>
            <p:spPr>
              <a:xfrm>
                <a:off x="3523817" y="5439453"/>
                <a:ext cx="1821781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Metas e Indidcadores 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C5713A1-0C28-4FFD-B0CA-D2E7E3675264}"/>
                  </a:ext>
                </a:extLst>
              </p:cNvPr>
              <p:cNvSpPr txBox="1"/>
              <p:nvPr/>
            </p:nvSpPr>
            <p:spPr>
              <a:xfrm>
                <a:off x="6092100" y="2939456"/>
                <a:ext cx="115326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C" sz="1600" b="1" dirty="0"/>
                  <a:t>Gestión</a:t>
                </a:r>
              </a:p>
              <a:p>
                <a:pPr algn="r"/>
                <a:r>
                  <a:rPr lang="es-EC" sz="1600" b="1" dirty="0"/>
                  <a:t>Estratégica </a:t>
                </a:r>
              </a:p>
              <a:p>
                <a:pPr algn="r"/>
                <a:r>
                  <a:rPr lang="es-EC" sz="1600" b="1" dirty="0"/>
                  <a:t>del Plan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A932C3B6-FCC6-49CF-9C06-CB961F609311}"/>
                  </a:ext>
                </a:extLst>
              </p:cNvPr>
              <p:cNvSpPr txBox="1"/>
              <p:nvPr/>
            </p:nvSpPr>
            <p:spPr>
              <a:xfrm>
                <a:off x="6175324" y="4358355"/>
                <a:ext cx="1068113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C" sz="1600" b="1" dirty="0"/>
                  <a:t>Gestión</a:t>
                </a:r>
              </a:p>
              <a:p>
                <a:pPr algn="r"/>
                <a:r>
                  <a:rPr lang="es-EC" sz="1600" b="1" dirty="0"/>
                  <a:t>Operativa </a:t>
                </a:r>
              </a:p>
              <a:p>
                <a:pPr algn="r"/>
                <a:r>
                  <a:rPr lang="es-EC" sz="1600" b="1" dirty="0"/>
                  <a:t>del Plan</a:t>
                </a:r>
              </a:p>
            </p:txBody>
          </p: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297EA618-FAF4-4AE6-941F-FE98844868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8037" y="4041599"/>
                <a:ext cx="5429323" cy="30812"/>
              </a:xfrm>
              <a:prstGeom prst="line">
                <a:avLst/>
              </a:prstGeom>
              <a:ln w="38100">
                <a:prstDash val="sysDot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Flecha: hacia abajo 29">
                <a:extLst>
                  <a:ext uri="{FF2B5EF4-FFF2-40B4-BE49-F238E27FC236}">
                    <a16:creationId xmlns:a16="http://schemas.microsoft.com/office/drawing/2014/main" id="{FE46AD6B-E4D3-4A44-A20A-00D65391CFA6}"/>
                  </a:ext>
                </a:extLst>
              </p:cNvPr>
              <p:cNvSpPr/>
              <p:nvPr/>
            </p:nvSpPr>
            <p:spPr>
              <a:xfrm>
                <a:off x="6848418" y="3950049"/>
                <a:ext cx="158812" cy="467267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1" name="Flecha: hacia abajo 30">
                <a:extLst>
                  <a:ext uri="{FF2B5EF4-FFF2-40B4-BE49-F238E27FC236}">
                    <a16:creationId xmlns:a16="http://schemas.microsoft.com/office/drawing/2014/main" id="{B847A787-75B8-48C9-92F8-6D3BEFDD6723}"/>
                  </a:ext>
                </a:extLst>
              </p:cNvPr>
              <p:cNvSpPr/>
              <p:nvPr/>
            </p:nvSpPr>
            <p:spPr>
              <a:xfrm rot="10800000">
                <a:off x="6685992" y="3807963"/>
                <a:ext cx="158812" cy="467267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pic>
          <p:nvPicPr>
            <p:cNvPr id="12" name="Gráfico 11" descr="Gráfico de barras con tendencia alcista">
              <a:extLst>
                <a:ext uri="{FF2B5EF4-FFF2-40B4-BE49-F238E27FC236}">
                  <a16:creationId xmlns:a16="http://schemas.microsoft.com/office/drawing/2014/main" id="{E204E8AD-1EF1-4EAE-A5A7-3D0D9970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93796" y="5110618"/>
              <a:ext cx="367591" cy="367591"/>
            </a:xfrm>
            <a:prstGeom prst="rect">
              <a:avLst/>
            </a:prstGeom>
          </p:spPr>
        </p:pic>
        <p:pic>
          <p:nvPicPr>
            <p:cNvPr id="13" name="Gráfico 12" descr="Carpeta abierta">
              <a:extLst>
                <a:ext uri="{FF2B5EF4-FFF2-40B4-BE49-F238E27FC236}">
                  <a16:creationId xmlns:a16="http://schemas.microsoft.com/office/drawing/2014/main" id="{D8F801BA-20ED-4775-ACE1-99FC5BBE5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3796" y="4208018"/>
              <a:ext cx="367591" cy="367591"/>
            </a:xfrm>
            <a:prstGeom prst="rect">
              <a:avLst/>
            </a:prstGeom>
          </p:spPr>
        </p:pic>
        <p:pic>
          <p:nvPicPr>
            <p:cNvPr id="14" name="Gráfico 13" descr="Diana">
              <a:extLst>
                <a:ext uri="{FF2B5EF4-FFF2-40B4-BE49-F238E27FC236}">
                  <a16:creationId xmlns:a16="http://schemas.microsoft.com/office/drawing/2014/main" id="{9997858C-93A8-41AE-AF14-706B9B7B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70296" y="2314755"/>
              <a:ext cx="391091" cy="391091"/>
            </a:xfrm>
            <a:prstGeom prst="rect">
              <a:avLst/>
            </a:prstGeom>
          </p:spPr>
        </p:pic>
        <p:pic>
          <p:nvPicPr>
            <p:cNvPr id="15" name="Gráfico 14" descr="Cabeza con engranajes">
              <a:extLst>
                <a:ext uri="{FF2B5EF4-FFF2-40B4-BE49-F238E27FC236}">
                  <a16:creationId xmlns:a16="http://schemas.microsoft.com/office/drawing/2014/main" id="{3BF35ECA-D6B1-485D-9DED-C0792886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46252" y="3205780"/>
              <a:ext cx="398775" cy="398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126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422157-AF03-4A62-A0F8-86145DFB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935" y="315310"/>
            <a:ext cx="7952887" cy="1157079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br>
              <a:rPr lang="es-EC" sz="4231" b="1" dirty="0"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Lineamientos de Financiamiento </a:t>
            </a:r>
            <a:b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</a:br>
            <a:r>
              <a:rPr lang="es-EC" sz="3808" b="1" dirty="0">
                <a:solidFill>
                  <a:srgbClr val="E3672C"/>
                </a:solidFill>
                <a:latin typeface="Program OT" panose="02000606030000020004"/>
              </a:rPr>
              <a:t>del PDOT</a:t>
            </a:r>
            <a:endParaRPr lang="en-US" sz="4231" b="1" dirty="0">
              <a:solidFill>
                <a:srgbClr val="E3672C"/>
              </a:solidFill>
              <a:latin typeface="Program OT" panose="020006060300000200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374065B-0A76-4964-9F94-58A575B2F2CA}"/>
              </a:ext>
            </a:extLst>
          </p:cNvPr>
          <p:cNvSpPr/>
          <p:nvPr/>
        </p:nvSpPr>
        <p:spPr>
          <a:xfrm>
            <a:off x="1688935" y="1660940"/>
            <a:ext cx="7644251" cy="5166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Asociarse con el sector privado: definiendo un marco jurídico claro y sólido, para lo que deberá formularse la Ordenanza Provincial de Alianzas Públicas Privadas: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Fideicomisos mercantiles e inmobiliarios;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Titularización de Proyectos en la Bolsa de Valores;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Empresas de economía mixta;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Concesión.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Gobernanza multinivel colaborativa;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Mancomunidades (armonizar el desarrollo y mejorar los ingresos);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Empresas Públicas Mancomunadas;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Consorcio Provincial;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Cogestión con la comunidad;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 Internacional no reembolsable y Hermanamientos: se deberá actualizar la Ordenanza de Cooperación;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Canje de deuda verde;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Reestructuración deuda: Organismos multilaterales BID;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Transferencia y/o delegación de competencia de manejo de Cuencas Hidrográficas desde el MAATE y el CNC.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14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7B81114-CBF2-4846-8E91-847CB7E3F6DB}"/>
              </a:ext>
            </a:extLst>
          </p:cNvPr>
          <p:cNvSpPr txBox="1">
            <a:spLocks/>
          </p:cNvSpPr>
          <p:nvPr/>
        </p:nvSpPr>
        <p:spPr>
          <a:xfrm>
            <a:off x="2463148" y="5338871"/>
            <a:ext cx="6410935" cy="667359"/>
          </a:xfrm>
          <a:prstGeom prst="rect">
            <a:avLst/>
          </a:prstGeom>
        </p:spPr>
        <p:txBody>
          <a:bodyPr vert="horz" lIns="96726" tIns="48363" rIns="96726" bIns="48363" numCol="1" rtlCol="0">
            <a:prstTxWarp prst="textPlain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C" sz="2539" b="1" spc="53" dirty="0">
                <a:ln w="0"/>
                <a:solidFill>
                  <a:srgbClr val="2F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¡Nuestro</a:t>
            </a:r>
            <a:r>
              <a:rPr lang="en-US" sz="2539" b="1" spc="53" dirty="0">
                <a:ln w="0"/>
                <a:solidFill>
                  <a:srgbClr val="2F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</a:t>
            </a:r>
            <a:r>
              <a:rPr lang="es-EC" sz="2539" b="1" spc="53" dirty="0">
                <a:ln w="0"/>
                <a:solidFill>
                  <a:srgbClr val="2F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Futuro</a:t>
            </a:r>
            <a:r>
              <a:rPr lang="en-US" sz="2539" b="1" spc="53" dirty="0">
                <a:ln w="0"/>
                <a:solidFill>
                  <a:srgbClr val="2F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 es </a:t>
            </a:r>
            <a:r>
              <a:rPr lang="es-EC" sz="2539" b="1" spc="53" dirty="0">
                <a:ln w="0"/>
                <a:solidFill>
                  <a:srgbClr val="2F90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rogram OT" panose="02000606030000020004" pitchFamily="2" charset="77"/>
              </a:rPr>
              <a:t>Importante!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067278-7522-4AEC-8634-62F34FFEF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7" t="7597" r="2863" b="26357"/>
          <a:stretch/>
        </p:blipFill>
        <p:spPr>
          <a:xfrm>
            <a:off x="3335922" y="707882"/>
            <a:ext cx="4331247" cy="437230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0796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La Provincia: perfil territorial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F1BD42A-13DC-42DC-ADE3-D387D174A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5325" y="1187746"/>
            <a:ext cx="6877176" cy="10064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8806C6-D432-4BE4-B837-5123EB942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600" y="2194162"/>
            <a:ext cx="4687688" cy="20928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D7F68E-5F7D-4591-8046-67E872ACD1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369" y="4461208"/>
            <a:ext cx="5093221" cy="21868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57D03C0-4413-438F-AA67-C08B84A9B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669" y="2318798"/>
            <a:ext cx="2868939" cy="26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0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La Provincia: perfil territorial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ED9605-CF73-4397-9A8D-3C51D48F2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326" y="1214932"/>
            <a:ext cx="6848175" cy="48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7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La Provincia: perfil territorial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3EE796-D380-4435-B448-471268AAA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353" t="68889" b="1992"/>
          <a:stretch/>
        </p:blipFill>
        <p:spPr>
          <a:xfrm>
            <a:off x="1814337" y="989475"/>
            <a:ext cx="6622609" cy="17900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8F1D34-87A4-432D-A71C-5522F2357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3510" t="42402" b="31379"/>
          <a:stretch/>
        </p:blipFill>
        <p:spPr>
          <a:xfrm>
            <a:off x="2044581" y="4868371"/>
            <a:ext cx="5497728" cy="20769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2E4EE5-0823-47E2-B955-31930654B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581" t="42402" r="37756" b="31379"/>
          <a:stretch/>
        </p:blipFill>
        <p:spPr>
          <a:xfrm>
            <a:off x="1942489" y="2850330"/>
            <a:ext cx="5599820" cy="17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15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Mapeo de Actores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21FF1C7-08EF-4001-B315-4A4B6D680D41}"/>
              </a:ext>
            </a:extLst>
          </p:cNvPr>
          <p:cNvGrpSpPr/>
          <p:nvPr/>
        </p:nvGrpSpPr>
        <p:grpSpPr>
          <a:xfrm>
            <a:off x="1642911" y="1252930"/>
            <a:ext cx="7756928" cy="4120354"/>
            <a:chOff x="63686" y="436022"/>
            <a:chExt cx="12200751" cy="6168377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EB327C5-4083-4EAB-BD8F-24962F99010B}"/>
                </a:ext>
              </a:extLst>
            </p:cNvPr>
            <p:cNvGrpSpPr/>
            <p:nvPr/>
          </p:nvGrpSpPr>
          <p:grpSpPr>
            <a:xfrm>
              <a:off x="7240899" y="3766567"/>
              <a:ext cx="2564688" cy="2837832"/>
              <a:chOff x="8040217" y="3810284"/>
              <a:chExt cx="2688128" cy="2837832"/>
            </a:xfrm>
            <a:noFill/>
          </p:grpSpPr>
          <p:sp>
            <p:nvSpPr>
              <p:cNvPr id="82" name="Diagrama de flujo: proceso 81">
                <a:extLst>
                  <a:ext uri="{FF2B5EF4-FFF2-40B4-BE49-F238E27FC236}">
                    <a16:creationId xmlns:a16="http://schemas.microsoft.com/office/drawing/2014/main" id="{7C660C1C-8034-4C83-9A21-0CF44ED64D70}"/>
                  </a:ext>
                </a:extLst>
              </p:cNvPr>
              <p:cNvSpPr/>
              <p:nvPr/>
            </p:nvSpPr>
            <p:spPr>
              <a:xfrm>
                <a:off x="8040217" y="3810284"/>
                <a:ext cx="2688128" cy="283783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111"/>
              </a:p>
            </p:txBody>
          </p:sp>
          <p:sp>
            <p:nvSpPr>
              <p:cNvPr id="83" name="CuadroTexto 82">
                <a:extLst>
                  <a:ext uri="{FF2B5EF4-FFF2-40B4-BE49-F238E27FC236}">
                    <a16:creationId xmlns:a16="http://schemas.microsoft.com/office/drawing/2014/main" id="{80B35F1E-502C-4ED4-8932-39510BCABB33}"/>
                  </a:ext>
                </a:extLst>
              </p:cNvPr>
              <p:cNvSpPr txBox="1"/>
              <p:nvPr/>
            </p:nvSpPr>
            <p:spPr>
              <a:xfrm>
                <a:off x="8863554" y="4132592"/>
                <a:ext cx="1288032" cy="3625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269" dirty="0">
                    <a:latin typeface="Tw Cen MT Condensed" panose="020B0606020104020203" pitchFamily="34" charset="0"/>
                  </a:rPr>
                  <a:t>Físico Ambiental</a:t>
                </a:r>
              </a:p>
            </p:txBody>
          </p:sp>
          <p:sp>
            <p:nvSpPr>
              <p:cNvPr id="84" name="CuadroTexto 83">
                <a:extLst>
                  <a:ext uri="{FF2B5EF4-FFF2-40B4-BE49-F238E27FC236}">
                    <a16:creationId xmlns:a16="http://schemas.microsoft.com/office/drawing/2014/main" id="{339364FA-A8EF-4B7D-979C-AF645BA1E36A}"/>
                  </a:ext>
                </a:extLst>
              </p:cNvPr>
              <p:cNvSpPr txBox="1"/>
              <p:nvPr/>
            </p:nvSpPr>
            <p:spPr>
              <a:xfrm>
                <a:off x="8851477" y="4525995"/>
                <a:ext cx="1607475" cy="3625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269" dirty="0">
                    <a:latin typeface="Tw Cen MT Condensed" panose="020B0606020104020203" pitchFamily="34" charset="0"/>
                  </a:rPr>
                  <a:t>Económico Productivo</a:t>
                </a:r>
              </a:p>
            </p:txBody>
          </p:sp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7240D651-63D7-49C6-BDE4-8019D9A9B2B2}"/>
                  </a:ext>
                </a:extLst>
              </p:cNvPr>
              <p:cNvSpPr txBox="1"/>
              <p:nvPr/>
            </p:nvSpPr>
            <p:spPr>
              <a:xfrm>
                <a:off x="8866881" y="4946543"/>
                <a:ext cx="1106495" cy="3625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269" dirty="0">
                    <a:latin typeface="Tw Cen MT Condensed" panose="020B0606020104020203" pitchFamily="34" charset="0"/>
                  </a:rPr>
                  <a:t>Socio Cultural</a:t>
                </a:r>
              </a:p>
            </p:txBody>
          </p:sp>
          <p:sp>
            <p:nvSpPr>
              <p:cNvPr id="86" name="CuadroTexto 85">
                <a:extLst>
                  <a:ext uri="{FF2B5EF4-FFF2-40B4-BE49-F238E27FC236}">
                    <a16:creationId xmlns:a16="http://schemas.microsoft.com/office/drawing/2014/main" id="{33B1E1FA-97CB-46E5-AD7B-BCFCAA4C963E}"/>
                  </a:ext>
                </a:extLst>
              </p:cNvPr>
              <p:cNvSpPr txBox="1"/>
              <p:nvPr/>
            </p:nvSpPr>
            <p:spPr>
              <a:xfrm>
                <a:off x="8827945" y="5310729"/>
                <a:ext cx="1821711" cy="3625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269" dirty="0">
                    <a:latin typeface="Tw Cen MT Condensed" panose="020B0606020104020203" pitchFamily="34" charset="0"/>
                  </a:rPr>
                  <a:t>Asentamientos Humanos</a:t>
                </a:r>
              </a:p>
            </p:txBody>
          </p:sp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8BFC0E85-03C6-4746-9700-C560E6C564BD}"/>
                  </a:ext>
                </a:extLst>
              </p:cNvPr>
              <p:cNvSpPr txBox="1"/>
              <p:nvPr/>
            </p:nvSpPr>
            <p:spPr>
              <a:xfrm>
                <a:off x="8863554" y="5725880"/>
                <a:ext cx="1526239" cy="3625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269" dirty="0">
                    <a:latin typeface="Tw Cen MT Condensed" panose="020B0606020104020203" pitchFamily="34" charset="0"/>
                  </a:rPr>
                  <a:t>Político Institucional</a:t>
                </a:r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5B514726-DA8A-412D-9453-9E41D95D341E}"/>
                  </a:ext>
                </a:extLst>
              </p:cNvPr>
              <p:cNvSpPr txBox="1"/>
              <p:nvPr/>
            </p:nvSpPr>
            <p:spPr>
              <a:xfrm>
                <a:off x="8213923" y="3876586"/>
                <a:ext cx="839063" cy="33185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LEYENDA</a:t>
                </a:r>
              </a:p>
            </p:txBody>
          </p:sp>
          <p:pic>
            <p:nvPicPr>
              <p:cNvPr id="89" name="Imagen 88">
                <a:extLst>
                  <a:ext uri="{FF2B5EF4-FFF2-40B4-BE49-F238E27FC236}">
                    <a16:creationId xmlns:a16="http://schemas.microsoft.com/office/drawing/2014/main" id="{DDEFCCE0-46CB-4482-8C57-E12F51680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4723" y="4561579"/>
                <a:ext cx="288778" cy="288778"/>
              </a:xfrm>
              <a:prstGeom prst="rect">
                <a:avLst/>
              </a:prstGeom>
              <a:grpFill/>
            </p:spPr>
          </p:pic>
          <p:pic>
            <p:nvPicPr>
              <p:cNvPr id="90" name="Imagen 89">
                <a:extLst>
                  <a:ext uri="{FF2B5EF4-FFF2-40B4-BE49-F238E27FC236}">
                    <a16:creationId xmlns:a16="http://schemas.microsoft.com/office/drawing/2014/main" id="{1C660552-A9B6-4238-B983-E54A5ED34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3521" y="4962614"/>
                <a:ext cx="319980" cy="319980"/>
              </a:xfrm>
              <a:prstGeom prst="rect">
                <a:avLst/>
              </a:prstGeom>
              <a:grpFill/>
            </p:spPr>
          </p:pic>
          <p:pic>
            <p:nvPicPr>
              <p:cNvPr id="91" name="Imagen 90">
                <a:extLst>
                  <a:ext uri="{FF2B5EF4-FFF2-40B4-BE49-F238E27FC236}">
                    <a16:creationId xmlns:a16="http://schemas.microsoft.com/office/drawing/2014/main" id="{F9D2C942-4D48-4EEA-A15E-FFB3CCC54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8477396" y="5784440"/>
                <a:ext cx="293554" cy="293554"/>
              </a:xfrm>
              <a:prstGeom prst="rect">
                <a:avLst/>
              </a:prstGeom>
              <a:grpFill/>
            </p:spPr>
          </p:pic>
          <p:pic>
            <p:nvPicPr>
              <p:cNvPr id="92" name="Imagen 91">
                <a:extLst>
                  <a:ext uri="{FF2B5EF4-FFF2-40B4-BE49-F238E27FC236}">
                    <a16:creationId xmlns:a16="http://schemas.microsoft.com/office/drawing/2014/main" id="{D417351B-D1C2-4E2D-91FB-452C8D478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3521" y="4187272"/>
                <a:ext cx="319980" cy="319980"/>
              </a:xfrm>
              <a:prstGeom prst="rect">
                <a:avLst/>
              </a:prstGeom>
              <a:grpFill/>
            </p:spPr>
          </p:pic>
          <p:pic>
            <p:nvPicPr>
              <p:cNvPr id="93" name="Imagen 92">
                <a:extLst>
                  <a:ext uri="{FF2B5EF4-FFF2-40B4-BE49-F238E27FC236}">
                    <a16:creationId xmlns:a16="http://schemas.microsoft.com/office/drawing/2014/main" id="{B41D7044-1893-4912-BBA8-F79E6FD45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3674" y="5307203"/>
                <a:ext cx="364980" cy="364980"/>
              </a:xfrm>
              <a:prstGeom prst="rect">
                <a:avLst/>
              </a:prstGeom>
              <a:grpFill/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BA548C8B-FC2E-4394-B160-FFBA38B35B9A}"/>
                </a:ext>
              </a:extLst>
            </p:cNvPr>
            <p:cNvGrpSpPr/>
            <p:nvPr/>
          </p:nvGrpSpPr>
          <p:grpSpPr>
            <a:xfrm>
              <a:off x="63686" y="436022"/>
              <a:ext cx="7408850" cy="6009980"/>
              <a:chOff x="611160" y="510675"/>
              <a:chExt cx="7408850" cy="6009980"/>
            </a:xfrm>
          </p:grpSpPr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AC4A869A-11FA-4003-B736-AC1023B32953}"/>
                  </a:ext>
                </a:extLst>
              </p:cNvPr>
              <p:cNvSpPr txBox="1"/>
              <p:nvPr/>
            </p:nvSpPr>
            <p:spPr>
              <a:xfrm rot="16200000">
                <a:off x="25692" y="2976689"/>
                <a:ext cx="1564291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b="1" dirty="0">
                    <a:latin typeface="Tw Cen MT Condensed" panose="020B0606020104020203" pitchFamily="34" charset="0"/>
                  </a:rPr>
                  <a:t>NIVEL DE PODER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60F5FE41-A890-4F89-9691-6F69F5751484}"/>
                  </a:ext>
                </a:extLst>
              </p:cNvPr>
              <p:cNvSpPr txBox="1"/>
              <p:nvPr/>
            </p:nvSpPr>
            <p:spPr>
              <a:xfrm>
                <a:off x="1049606" y="5167501"/>
                <a:ext cx="529783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Bajo</a:t>
                </a: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2C30E42-D34F-49B2-8EB6-77228440F1CC}"/>
                  </a:ext>
                </a:extLst>
              </p:cNvPr>
              <p:cNvSpPr txBox="1"/>
              <p:nvPr/>
            </p:nvSpPr>
            <p:spPr>
              <a:xfrm>
                <a:off x="932586" y="3074621"/>
                <a:ext cx="646973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Medio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637B82C3-E896-420E-8401-DF8F88EB7A0C}"/>
                  </a:ext>
                </a:extLst>
              </p:cNvPr>
              <p:cNvSpPr txBox="1"/>
              <p:nvPr/>
            </p:nvSpPr>
            <p:spPr>
              <a:xfrm>
                <a:off x="1018400" y="1436984"/>
                <a:ext cx="509577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Alto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BA9A822-1C73-4AB2-A3D2-77284E34CC61}"/>
                  </a:ext>
                </a:extLst>
              </p:cNvPr>
              <p:cNvSpPr txBox="1"/>
              <p:nvPr/>
            </p:nvSpPr>
            <p:spPr>
              <a:xfrm>
                <a:off x="3783288" y="6127299"/>
                <a:ext cx="2394809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b="1" dirty="0">
                    <a:latin typeface="Tw Cen MT Condensed" panose="020B0606020104020203" pitchFamily="34" charset="0"/>
                  </a:rPr>
                  <a:t>RELACIÓN PREDOMINANTE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C3311BDE-7838-48BB-B002-EF4F041F6272}"/>
                  </a:ext>
                </a:extLst>
              </p:cNvPr>
              <p:cNvSpPr txBox="1"/>
              <p:nvPr/>
            </p:nvSpPr>
            <p:spPr>
              <a:xfrm>
                <a:off x="2103005" y="5884891"/>
                <a:ext cx="824779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Conflicto</a:t>
                </a: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376E2DB3-B8E8-4DDA-BB7D-A6550128299E}"/>
                  </a:ext>
                </a:extLst>
              </p:cNvPr>
              <p:cNvSpPr txBox="1"/>
              <p:nvPr/>
            </p:nvSpPr>
            <p:spPr>
              <a:xfrm>
                <a:off x="6085373" y="5858495"/>
                <a:ext cx="1117837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Colaboración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CEABA11B-DA63-465A-84B8-24E441EA70EC}"/>
                  </a:ext>
                </a:extLst>
              </p:cNvPr>
              <p:cNvSpPr txBox="1"/>
              <p:nvPr/>
            </p:nvSpPr>
            <p:spPr>
              <a:xfrm>
                <a:off x="4177325" y="5867166"/>
                <a:ext cx="996847" cy="39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28" dirty="0">
                    <a:latin typeface="Tw Cen MT Condensed" panose="020B0606020104020203" pitchFamily="34" charset="0"/>
                  </a:rPr>
                  <a:t>Indiferente</a:t>
                </a:r>
              </a:p>
            </p:txBody>
          </p:sp>
          <p:cxnSp>
            <p:nvCxnSpPr>
              <p:cNvPr id="38" name="Conector recto de flecha 37">
                <a:extLst>
                  <a:ext uri="{FF2B5EF4-FFF2-40B4-BE49-F238E27FC236}">
                    <a16:creationId xmlns:a16="http://schemas.microsoft.com/office/drawing/2014/main" id="{033AF5D3-8E86-4AB8-A380-5B569C04B2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1567" y="5814817"/>
                <a:ext cx="6328443" cy="2124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de flecha 38">
                <a:extLst>
                  <a:ext uri="{FF2B5EF4-FFF2-40B4-BE49-F238E27FC236}">
                    <a16:creationId xmlns:a16="http://schemas.microsoft.com/office/drawing/2014/main" id="{CF5525D8-EA4F-40D8-BBD0-1C97E9D214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1567" y="510675"/>
                <a:ext cx="0" cy="53253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A218D27F-ADF0-4CA8-88DB-382283874A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0204" y="4163803"/>
                <a:ext cx="602194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B01A8C0D-C1BF-41C7-BB0F-2D4C41C30B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3532" y="772354"/>
                <a:ext cx="600861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97E32E72-BA25-42A3-AFEE-832AE6FAC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1567" y="2420965"/>
                <a:ext cx="60005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E327AC-DF1D-471F-A02F-CFF30428B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26968" y="772354"/>
                <a:ext cx="0" cy="50424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D073B6AF-C105-451F-B6A0-400CFF1B2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2151" y="772354"/>
                <a:ext cx="0" cy="50424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07D427DA-4C41-4750-A700-F11D52316E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7310" y="772354"/>
                <a:ext cx="0" cy="50424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3B326418-381D-4F41-9CD7-5F1BDD61353A}"/>
                  </a:ext>
                </a:extLst>
              </p:cNvPr>
              <p:cNvSpPr txBox="1"/>
              <p:nvPr/>
            </p:nvSpPr>
            <p:spPr>
              <a:xfrm>
                <a:off x="1407257" y="4007423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1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095BF73F-D083-4110-9A74-9B642B1010E1}"/>
                  </a:ext>
                </a:extLst>
              </p:cNvPr>
              <p:cNvSpPr txBox="1"/>
              <p:nvPr/>
            </p:nvSpPr>
            <p:spPr>
              <a:xfrm>
                <a:off x="7555395" y="5792247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3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E0AECF77-DD7D-48D5-B244-B59915C5339A}"/>
                  </a:ext>
                </a:extLst>
              </p:cNvPr>
              <p:cNvSpPr txBox="1"/>
              <p:nvPr/>
            </p:nvSpPr>
            <p:spPr>
              <a:xfrm>
                <a:off x="1381797" y="2267076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2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005988FB-3277-4F6B-8E08-F19BF659D1C0}"/>
                  </a:ext>
                </a:extLst>
              </p:cNvPr>
              <p:cNvSpPr txBox="1"/>
              <p:nvPr/>
            </p:nvSpPr>
            <p:spPr>
              <a:xfrm>
                <a:off x="1390045" y="643931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3</a:t>
                </a:r>
              </a:p>
            </p:txBody>
          </p: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C386FF0A-557A-4C61-92E1-B20180598031}"/>
                  </a:ext>
                </a:extLst>
              </p:cNvPr>
              <p:cNvSpPr txBox="1"/>
              <p:nvPr/>
            </p:nvSpPr>
            <p:spPr>
              <a:xfrm>
                <a:off x="5553835" y="5810685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2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F58024E4-1F50-4868-B845-DBCF5F351C24}"/>
                  </a:ext>
                </a:extLst>
              </p:cNvPr>
              <p:cNvSpPr txBox="1"/>
              <p:nvPr/>
            </p:nvSpPr>
            <p:spPr>
              <a:xfrm>
                <a:off x="3488695" y="5804430"/>
                <a:ext cx="311566" cy="33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111" b="1" dirty="0">
                    <a:latin typeface="Tw Cen MT Condensed" panose="020B0606020104020203" pitchFamily="34" charset="0"/>
                  </a:rPr>
                  <a:t>1</a:t>
                </a:r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7A5EF5F2-19A7-4B44-93A6-CC69B4949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1753" y="924609"/>
                <a:ext cx="319980" cy="319980"/>
              </a:xfrm>
              <a:prstGeom prst="rect">
                <a:avLst/>
              </a:prstGeom>
            </p:spPr>
          </p:pic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id="{E5DE5FDD-7A2B-44C0-B1CA-DB7124CA0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547" y="924609"/>
                <a:ext cx="319980" cy="319980"/>
              </a:xfrm>
              <a:prstGeom prst="rect">
                <a:avLst/>
              </a:prstGeom>
            </p:spPr>
          </p:pic>
          <p:pic>
            <p:nvPicPr>
              <p:cNvPr id="54" name="Imagen 53">
                <a:extLst>
                  <a:ext uri="{FF2B5EF4-FFF2-40B4-BE49-F238E27FC236}">
                    <a16:creationId xmlns:a16="http://schemas.microsoft.com/office/drawing/2014/main" id="{0E0CC242-6E02-4FBA-A766-0FE2D9EFC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547" y="2523177"/>
                <a:ext cx="319980" cy="319980"/>
              </a:xfrm>
              <a:prstGeom prst="rect">
                <a:avLst/>
              </a:prstGeom>
            </p:spPr>
          </p:pic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01C84178-5221-417D-A3E9-8A1B1CF70A8D}"/>
                  </a:ext>
                </a:extLst>
              </p:cNvPr>
              <p:cNvSpPr txBox="1"/>
              <p:nvPr/>
            </p:nvSpPr>
            <p:spPr>
              <a:xfrm>
                <a:off x="4099400" y="904010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4B495955-D874-4EBE-997E-F44E12500939}"/>
                  </a:ext>
                </a:extLst>
              </p:cNvPr>
              <p:cNvSpPr txBox="1"/>
              <p:nvPr/>
            </p:nvSpPr>
            <p:spPr>
              <a:xfrm>
                <a:off x="6157438" y="900016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D0016705-B290-4C27-A987-6ECE3B10A5AD}"/>
                  </a:ext>
                </a:extLst>
              </p:cNvPr>
              <p:cNvSpPr txBox="1"/>
              <p:nvPr/>
            </p:nvSpPr>
            <p:spPr>
              <a:xfrm>
                <a:off x="6124330" y="2489168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142AD90D-44C2-40AA-9A4E-28848FE3E5F8}"/>
                  </a:ext>
                </a:extLst>
              </p:cNvPr>
              <p:cNvSpPr txBox="1"/>
              <p:nvPr/>
            </p:nvSpPr>
            <p:spPr>
              <a:xfrm>
                <a:off x="2113512" y="4286998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59" name="Imagen 58">
                <a:extLst>
                  <a:ext uri="{FF2B5EF4-FFF2-40B4-BE49-F238E27FC236}">
                    <a16:creationId xmlns:a16="http://schemas.microsoft.com/office/drawing/2014/main" id="{B66FB2E3-43B9-4CE6-9B96-DDB5368F5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4122" y="2494459"/>
                <a:ext cx="364501" cy="364501"/>
              </a:xfrm>
              <a:prstGeom prst="rect">
                <a:avLst/>
              </a:prstGeom>
            </p:spPr>
          </p:pic>
          <p:pic>
            <p:nvPicPr>
              <p:cNvPr id="60" name="Imagen 59">
                <a:extLst>
                  <a:ext uri="{FF2B5EF4-FFF2-40B4-BE49-F238E27FC236}">
                    <a16:creationId xmlns:a16="http://schemas.microsoft.com/office/drawing/2014/main" id="{21F53E70-C528-4D86-92C5-9887B2D64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4795" y="924609"/>
                <a:ext cx="349971" cy="349971"/>
              </a:xfrm>
              <a:prstGeom prst="rect">
                <a:avLst/>
              </a:prstGeom>
            </p:spPr>
          </p:pic>
          <p:pic>
            <p:nvPicPr>
              <p:cNvPr id="61" name="Imagen 60">
                <a:extLst>
                  <a:ext uri="{FF2B5EF4-FFF2-40B4-BE49-F238E27FC236}">
                    <a16:creationId xmlns:a16="http://schemas.microsoft.com/office/drawing/2014/main" id="{0A391AA9-DECD-4EFC-A9CE-0DFDEB55D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493" y="917974"/>
                <a:ext cx="349971" cy="349971"/>
              </a:xfrm>
              <a:prstGeom prst="rect">
                <a:avLst/>
              </a:prstGeom>
            </p:spPr>
          </p:pic>
          <p:pic>
            <p:nvPicPr>
              <p:cNvPr id="62" name="Imagen 61">
                <a:extLst>
                  <a:ext uri="{FF2B5EF4-FFF2-40B4-BE49-F238E27FC236}">
                    <a16:creationId xmlns:a16="http://schemas.microsoft.com/office/drawing/2014/main" id="{C1AA441B-A038-4D4C-8D40-D8EF3C684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8942" y="2511711"/>
                <a:ext cx="364501" cy="364501"/>
              </a:xfrm>
              <a:prstGeom prst="rect">
                <a:avLst/>
              </a:prstGeom>
            </p:spPr>
          </p:pic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5D28B3AD-A90A-4A4C-BF72-A62BD1A2F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5827" y="4304802"/>
                <a:ext cx="364501" cy="364501"/>
              </a:xfrm>
              <a:prstGeom prst="rect">
                <a:avLst/>
              </a:prstGeom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BDF06FAF-BD4D-4924-A195-8ABEC13217C8}"/>
                  </a:ext>
                </a:extLst>
              </p:cNvPr>
              <p:cNvSpPr txBox="1"/>
              <p:nvPr/>
            </p:nvSpPr>
            <p:spPr>
              <a:xfrm>
                <a:off x="2159598" y="2489264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DCA97BFC-8BBA-43C7-B3D5-A34C826B47C3}"/>
                  </a:ext>
                </a:extLst>
              </p:cNvPr>
              <p:cNvSpPr txBox="1"/>
              <p:nvPr/>
            </p:nvSpPr>
            <p:spPr>
              <a:xfrm>
                <a:off x="4834761" y="919628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21093858-61EB-4B61-93B8-E325A9F6CF77}"/>
                  </a:ext>
                </a:extLst>
              </p:cNvPr>
              <p:cNvSpPr txBox="1"/>
              <p:nvPr/>
            </p:nvSpPr>
            <p:spPr>
              <a:xfrm>
                <a:off x="6823553" y="914706"/>
                <a:ext cx="663137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172</a:t>
                </a:r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85CADF2F-3638-499D-9DB7-5C474558797E}"/>
                  </a:ext>
                </a:extLst>
              </p:cNvPr>
              <p:cNvSpPr txBox="1"/>
              <p:nvPr/>
            </p:nvSpPr>
            <p:spPr>
              <a:xfrm>
                <a:off x="6856830" y="2511711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DDA2FE6C-8963-4D0C-BF4D-695919C134A4}"/>
                  </a:ext>
                </a:extLst>
              </p:cNvPr>
              <p:cNvSpPr txBox="1"/>
              <p:nvPr/>
            </p:nvSpPr>
            <p:spPr>
              <a:xfrm>
                <a:off x="6139366" y="4327170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id="{DCB75E5C-60F8-486D-B05F-7D1FF1521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4294" y="4295311"/>
                <a:ext cx="403551" cy="403551"/>
              </a:xfrm>
              <a:prstGeom prst="rect">
                <a:avLst/>
              </a:prstGeom>
            </p:spPr>
          </p:pic>
          <p:pic>
            <p:nvPicPr>
              <p:cNvPr id="70" name="Imagen 69">
                <a:extLst>
                  <a:ext uri="{FF2B5EF4-FFF2-40B4-BE49-F238E27FC236}">
                    <a16:creationId xmlns:a16="http://schemas.microsoft.com/office/drawing/2014/main" id="{36C29D80-424A-4FC0-975E-01F10D776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8855" y="4298802"/>
                <a:ext cx="403551" cy="403551"/>
              </a:xfrm>
              <a:prstGeom prst="rect">
                <a:avLst/>
              </a:prstGeom>
            </p:spPr>
          </p:pic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id="{04596FE6-D325-4BBE-8E34-0A3FFC8BA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6301" y="2994974"/>
                <a:ext cx="403551" cy="403551"/>
              </a:xfrm>
              <a:prstGeom prst="rect">
                <a:avLst/>
              </a:prstGeom>
            </p:spPr>
          </p:pic>
          <p:pic>
            <p:nvPicPr>
              <p:cNvPr id="72" name="Imagen 71">
                <a:extLst>
                  <a:ext uri="{FF2B5EF4-FFF2-40B4-BE49-F238E27FC236}">
                    <a16:creationId xmlns:a16="http://schemas.microsoft.com/office/drawing/2014/main" id="{D8891446-A72A-4CDB-8C8E-9F96557B0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8512" y="1373618"/>
                <a:ext cx="403551" cy="403551"/>
              </a:xfrm>
              <a:prstGeom prst="rect">
                <a:avLst/>
              </a:prstGeom>
            </p:spPr>
          </p:pic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90566DDE-A4A2-4FB3-A738-63E84230591E}"/>
                  </a:ext>
                </a:extLst>
              </p:cNvPr>
              <p:cNvSpPr txBox="1"/>
              <p:nvPr/>
            </p:nvSpPr>
            <p:spPr>
              <a:xfrm>
                <a:off x="6161499" y="1401474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74" name="CuadroTexto 73">
                <a:extLst>
                  <a:ext uri="{FF2B5EF4-FFF2-40B4-BE49-F238E27FC236}">
                    <a16:creationId xmlns:a16="http://schemas.microsoft.com/office/drawing/2014/main" id="{EA80970F-7DF3-4A17-B3F9-D0C98969A535}"/>
                  </a:ext>
                </a:extLst>
              </p:cNvPr>
              <p:cNvSpPr txBox="1"/>
              <p:nvPr/>
            </p:nvSpPr>
            <p:spPr>
              <a:xfrm>
                <a:off x="6124330" y="3005137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2316261F-9B08-4877-A6A8-9AFF7F1241CB}"/>
                  </a:ext>
                </a:extLst>
              </p:cNvPr>
              <p:cNvSpPr txBox="1"/>
              <p:nvPr/>
            </p:nvSpPr>
            <p:spPr>
              <a:xfrm>
                <a:off x="4069999" y="4295310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sp>
            <p:nvSpPr>
              <p:cNvPr id="76" name="CuadroTexto 75">
                <a:extLst>
                  <a:ext uri="{FF2B5EF4-FFF2-40B4-BE49-F238E27FC236}">
                    <a16:creationId xmlns:a16="http://schemas.microsoft.com/office/drawing/2014/main" id="{9CFD2950-0EB9-4D91-B70E-064BD55372E6}"/>
                  </a:ext>
                </a:extLst>
              </p:cNvPr>
              <p:cNvSpPr txBox="1"/>
              <p:nvPr/>
            </p:nvSpPr>
            <p:spPr>
              <a:xfrm>
                <a:off x="6856830" y="4315201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pic>
            <p:nvPicPr>
              <p:cNvPr id="77" name="Imagen 76">
                <a:extLst>
                  <a:ext uri="{FF2B5EF4-FFF2-40B4-BE49-F238E27FC236}">
                    <a16:creationId xmlns:a16="http://schemas.microsoft.com/office/drawing/2014/main" id="{E25BE38D-FBB2-4E41-B1CF-8E8ED85F2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8833" y="1416151"/>
                <a:ext cx="400110" cy="400110"/>
              </a:xfrm>
              <a:prstGeom prst="rect">
                <a:avLst/>
              </a:prstGeom>
            </p:spPr>
          </p:pic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65725ADD-6996-4BF3-ADF6-778B795EF302}"/>
                  </a:ext>
                </a:extLst>
              </p:cNvPr>
              <p:cNvSpPr txBox="1"/>
              <p:nvPr/>
            </p:nvSpPr>
            <p:spPr>
              <a:xfrm>
                <a:off x="6857770" y="1401474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id="{E3EE3F7C-1185-4C0D-BF61-415DB5A82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831029" y="1879037"/>
                <a:ext cx="308338" cy="308338"/>
              </a:xfrm>
              <a:prstGeom prst="rect">
                <a:avLst/>
              </a:prstGeom>
            </p:spPr>
          </p:pic>
          <p:sp>
            <p:nvSpPr>
              <p:cNvPr id="80" name="CuadroTexto 79">
                <a:extLst>
                  <a:ext uri="{FF2B5EF4-FFF2-40B4-BE49-F238E27FC236}">
                    <a16:creationId xmlns:a16="http://schemas.microsoft.com/office/drawing/2014/main" id="{4F52A271-00FE-4DE3-BF52-8866AC724BE6}"/>
                  </a:ext>
                </a:extLst>
              </p:cNvPr>
              <p:cNvSpPr txBox="1"/>
              <p:nvPr/>
            </p:nvSpPr>
            <p:spPr>
              <a:xfrm>
                <a:off x="2094782" y="4748066"/>
                <a:ext cx="376223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4097346B-E74E-4C55-B1AE-2A6CB6780CA9}"/>
                  </a:ext>
                </a:extLst>
              </p:cNvPr>
              <p:cNvSpPr txBox="1"/>
              <p:nvPr/>
            </p:nvSpPr>
            <p:spPr>
              <a:xfrm>
                <a:off x="6153895" y="1867914"/>
                <a:ext cx="519679" cy="424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58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</a:p>
            </p:txBody>
          </p:sp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75062C5-5ACA-41CA-830E-05A2B9626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918" y="4740098"/>
              <a:ext cx="305286" cy="319980"/>
            </a:xfrm>
            <a:prstGeom prst="rect">
              <a:avLst/>
            </a:prstGeom>
            <a:noFill/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1E9D50E-D367-4952-A520-C5109186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931" y="4230148"/>
              <a:ext cx="364501" cy="36450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54D7CF6-F927-4CDE-8256-94B673DC4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268" y="4650659"/>
              <a:ext cx="364501" cy="364501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7609498-CD08-4E6B-9ADC-CBCEA9367303}"/>
                </a:ext>
              </a:extLst>
            </p:cNvPr>
            <p:cNvSpPr txBox="1"/>
            <p:nvPr/>
          </p:nvSpPr>
          <p:spPr>
            <a:xfrm>
              <a:off x="3530179" y="4615050"/>
              <a:ext cx="376223" cy="42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87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C9C7FB4-2228-48D4-946C-44FC5D65F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175716" y="5121651"/>
              <a:ext cx="308338" cy="308338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10ABF4D-48BD-4595-96A2-B9B26AE3E706}"/>
                </a:ext>
              </a:extLst>
            </p:cNvPr>
            <p:cNvSpPr txBox="1"/>
            <p:nvPr/>
          </p:nvSpPr>
          <p:spPr>
            <a:xfrm>
              <a:off x="3518288" y="5070244"/>
              <a:ext cx="376223" cy="42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87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CCF4361-8A29-4770-B168-09E01DC41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622" y="2385772"/>
              <a:ext cx="319980" cy="31998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42964C3-7518-4DFC-B85A-B0BF826A6033}"/>
                </a:ext>
              </a:extLst>
            </p:cNvPr>
            <p:cNvSpPr txBox="1"/>
            <p:nvPr/>
          </p:nvSpPr>
          <p:spPr>
            <a:xfrm>
              <a:off x="3497923" y="2342621"/>
              <a:ext cx="376223" cy="42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87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D524CE7E-D928-49E2-A3C5-1EBC6E49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109" y="2760836"/>
              <a:ext cx="403551" cy="403551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0835EF5-8ED2-4529-8C96-C7D2D3B77483}"/>
                </a:ext>
              </a:extLst>
            </p:cNvPr>
            <p:cNvSpPr txBox="1"/>
            <p:nvPr/>
          </p:nvSpPr>
          <p:spPr>
            <a:xfrm>
              <a:off x="3495860" y="2815606"/>
              <a:ext cx="376223" cy="42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87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3A5E217-6FF0-4FA8-BEDB-FDE8CEE35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716" y="3210774"/>
              <a:ext cx="364501" cy="364501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AFF15A0-CFAF-4D1D-A6B6-182B8C1DFDB5}"/>
                </a:ext>
              </a:extLst>
            </p:cNvPr>
            <p:cNvSpPr txBox="1"/>
            <p:nvPr/>
          </p:nvSpPr>
          <p:spPr>
            <a:xfrm>
              <a:off x="3521039" y="3228142"/>
              <a:ext cx="376223" cy="42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87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E553B2BB-F862-4112-B5CC-8A0F2725D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01870" y="566514"/>
              <a:ext cx="2290192" cy="161029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79CB504-FADC-40F0-99CE-CF274BF13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67242" y="568458"/>
              <a:ext cx="2361759" cy="1610291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EB7ADB2-1D18-4569-B857-A67A0307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92207" y="2074920"/>
              <a:ext cx="2388165" cy="1633244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EA041714-ACF7-441D-9BF7-A13D84E5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567242" y="2104893"/>
              <a:ext cx="2340982" cy="1633244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5B17BB19-A746-4814-B53E-EC440E616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522878" y="3845767"/>
              <a:ext cx="2741559" cy="1685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24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291188-25EA-471E-BD00-912907E73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513" y="220329"/>
            <a:ext cx="6078988" cy="773042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s-EC" sz="3600" b="1" dirty="0">
                <a:solidFill>
                  <a:srgbClr val="E3672C"/>
                </a:solidFill>
                <a:latin typeface="Program OT" panose="02000606030000020004" pitchFamily="2" charset="77"/>
              </a:rPr>
              <a:t>Participación Ciudadana </a:t>
            </a:r>
            <a:endParaRPr lang="en-US" sz="3600" b="1" dirty="0">
              <a:solidFill>
                <a:srgbClr val="11461D"/>
              </a:solidFill>
              <a:latin typeface="Program OT" panose="02000606030000020004" pitchFamily="2" charset="77"/>
            </a:endParaRPr>
          </a:p>
        </p:txBody>
      </p:sp>
      <p:pic>
        <p:nvPicPr>
          <p:cNvPr id="5" name="Imagen 4" descr="C:\Users\Mafsa\Desktop\PDOT_GADPE\Invitación Asamblea\Invitacion para Asambleas de Participacion Ciudadana y Dialogos del PDOT (1).png">
            <a:extLst>
              <a:ext uri="{FF2B5EF4-FFF2-40B4-BE49-F238E27FC236}">
                <a16:creationId xmlns:a16="http://schemas.microsoft.com/office/drawing/2014/main" id="{72D1E8F0-2766-46EE-B224-BAB15F226A0A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6" y="2291255"/>
            <a:ext cx="2554014" cy="298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BC62EC-0EBC-4E85-BA2F-A5A541DE2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690" y="1328475"/>
            <a:ext cx="5264119" cy="3948089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69F90DE-087A-40A6-89AE-BE5C75783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049614"/>
              </p:ext>
            </p:extLst>
          </p:nvPr>
        </p:nvGraphicFramePr>
        <p:xfrm>
          <a:off x="1789769" y="5406779"/>
          <a:ext cx="6156052" cy="1228157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4727375">
                  <a:extLst>
                    <a:ext uri="{9D8B030D-6E8A-4147-A177-3AD203B41FA5}">
                      <a16:colId xmlns:a16="http://schemas.microsoft.com/office/drawing/2014/main" val="2711738245"/>
                    </a:ext>
                  </a:extLst>
                </a:gridCol>
                <a:gridCol w="1428677">
                  <a:extLst>
                    <a:ext uri="{9D8B030D-6E8A-4147-A177-3AD203B41FA5}">
                      <a16:colId xmlns:a16="http://schemas.microsoft.com/office/drawing/2014/main" val="1573561873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Narrow" panose="020B0606020202030204" pitchFamily="34" charset="0"/>
                        </a:rPr>
                        <a:t>ASISTENTES POR GÉNERO Y AUTOIDENTIFICACIÓN</a:t>
                      </a:r>
                      <a:endParaRPr lang="es-EC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Narrow" panose="020B0606020202030204" pitchFamily="34" charset="0"/>
                        </a:rPr>
                        <a:t>NÚMERO</a:t>
                      </a:r>
                      <a:endParaRPr lang="es-EC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06547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Narrow" panose="020B0606020202030204" pitchFamily="34" charset="0"/>
                        </a:rPr>
                        <a:t>Hombres</a:t>
                      </a:r>
                      <a:endParaRPr lang="es-EC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128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127132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Narrow" panose="020B0606020202030204" pitchFamily="34" charset="0"/>
                        </a:rPr>
                        <a:t>Mujeres</a:t>
                      </a:r>
                      <a:endParaRPr lang="es-EC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124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772723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Narrow" panose="020B0606020202030204" pitchFamily="34" charset="0"/>
                        </a:rPr>
                        <a:t>Afrodescendientes</a:t>
                      </a:r>
                      <a:endParaRPr lang="es-EC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180968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Narrow" panose="020B0606020202030204" pitchFamily="34" charset="0"/>
                        </a:rPr>
                        <a:t>Mestizos</a:t>
                      </a:r>
                      <a:endParaRPr lang="es-EC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82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228299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Narrow" panose="020B0606020202030204" pitchFamily="34" charset="0"/>
                        </a:rPr>
                        <a:t>LGBTIQ+</a:t>
                      </a:r>
                      <a:endParaRPr lang="es-EC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286709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Narrow" panose="020B0606020202030204" pitchFamily="34" charset="0"/>
                        </a:rPr>
                        <a:t>Discapacidad</a:t>
                      </a:r>
                      <a:endParaRPr lang="es-EC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s-EC" sz="16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5887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695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5074</TotalTime>
  <Words>3672</Words>
  <Application>Microsoft Office PowerPoint</Application>
  <PresentationFormat>Personalizado</PresentationFormat>
  <Paragraphs>1698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Franklin Gothic Demi</vt:lpstr>
      <vt:lpstr>Open Sans</vt:lpstr>
      <vt:lpstr>Open Sans SemiBold</vt:lpstr>
      <vt:lpstr>Open Sans SemiBold</vt:lpstr>
      <vt:lpstr>Poppins SemiBold</vt:lpstr>
      <vt:lpstr>Program OT</vt:lpstr>
      <vt:lpstr>Roboto</vt:lpstr>
      <vt:lpstr>Tw Cen MT Condensed</vt:lpstr>
      <vt:lpstr>Wingdings</vt:lpstr>
      <vt:lpstr>Office Theme</vt:lpstr>
      <vt:lpstr>1_Office Theme</vt:lpstr>
      <vt:lpstr>Presentación de PowerPoint</vt:lpstr>
      <vt:lpstr>Metodología Actualización PDOT</vt:lpstr>
      <vt:lpstr>Cuántos Sistemas tiene el PDOT?</vt:lpstr>
      <vt:lpstr>La Provincia: perfil territorial</vt:lpstr>
      <vt:lpstr>La Provincia: perfil territorial</vt:lpstr>
      <vt:lpstr>La Provincia: perfil territorial</vt:lpstr>
      <vt:lpstr>La Provincia: perfil territorial</vt:lpstr>
      <vt:lpstr>Mapeo de Actores</vt:lpstr>
      <vt:lpstr>Participación Ciudadana </vt:lpstr>
      <vt:lpstr>Participación Ciudadana </vt:lpstr>
      <vt:lpstr>Consejo de Planificación Provincial</vt:lpstr>
      <vt:lpstr>Presentación de PowerPoint</vt:lpstr>
      <vt:lpstr>Sistema Físico Ambiental problemas priorizados</vt:lpstr>
      <vt:lpstr>Sistema Físico Ambiental potencialidades</vt:lpstr>
      <vt:lpstr>Presentación de PowerPoint</vt:lpstr>
      <vt:lpstr>Presentación de PowerPoint</vt:lpstr>
      <vt:lpstr>Presentación de PowerPoint</vt:lpstr>
      <vt:lpstr>Presentación de PowerPoint</vt:lpstr>
      <vt:lpstr>Sistema Asentamientos Humanos: priorización de problemas</vt:lpstr>
      <vt:lpstr>Sistema Asentamientos Humanos: potencialidades</vt:lpstr>
      <vt:lpstr>Sistema Político Institucional: problemas priorizados</vt:lpstr>
      <vt:lpstr>Sistema Político Institucional: potencialidades</vt:lpstr>
      <vt:lpstr>Presentación de PowerPoint</vt:lpstr>
      <vt:lpstr>Presentación de PowerPoint</vt:lpstr>
      <vt:lpstr>Presentación de PowerPoint</vt:lpstr>
      <vt:lpstr>Alineación PDOT con Objetivos  ODS</vt:lpstr>
      <vt:lpstr>Alineación PDOT con Objetivos  PND</vt:lpstr>
      <vt:lpstr>Propuesta</vt:lpstr>
      <vt:lpstr>Programas y 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Modelo de Gestión 2023-2027</vt:lpstr>
      <vt:lpstr> Modelo de Gestión 2023-2027</vt:lpstr>
      <vt:lpstr> Institucionalización del PDOT</vt:lpstr>
      <vt:lpstr> Articulación PDOT-PEI</vt:lpstr>
      <vt:lpstr> Alineación PDOT- Presupuesto</vt:lpstr>
      <vt:lpstr> Estructura de Monitoreo y Evaluación</vt:lpstr>
      <vt:lpstr> Lineamientos de Financiamiento  del PDOT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Presentación</dc:title>
  <dc:creator>Microsoft Office User</dc:creator>
  <cp:lastModifiedBy>Planificacion GADPE</cp:lastModifiedBy>
  <cp:revision>274</cp:revision>
  <cp:lastPrinted>2024-10-29T17:03:34Z</cp:lastPrinted>
  <dcterms:created xsi:type="dcterms:W3CDTF">2019-09-16T00:11:33Z</dcterms:created>
  <dcterms:modified xsi:type="dcterms:W3CDTF">2024-11-05T22:46:31Z</dcterms:modified>
</cp:coreProperties>
</file>